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64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8694" y="1226438"/>
            <a:ext cx="8153400" cy="0"/>
          </a:xfrm>
          <a:custGeom>
            <a:avLst/>
            <a:gdLst/>
            <a:ahLst/>
            <a:cxnLst/>
            <a:rect l="l" t="t" r="r" b="b"/>
            <a:pathLst>
              <a:path w="8153400" h="0">
                <a:moveTo>
                  <a:pt x="0" y="0"/>
                </a:moveTo>
                <a:lnTo>
                  <a:pt x="8153400" y="0"/>
                </a:lnTo>
              </a:path>
            </a:pathLst>
          </a:custGeom>
          <a:ln w="36576">
            <a:solidFill>
              <a:srgbClr val="016D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88694" y="6789039"/>
            <a:ext cx="8153400" cy="0"/>
          </a:xfrm>
          <a:custGeom>
            <a:avLst/>
            <a:gdLst/>
            <a:ahLst/>
            <a:cxnLst/>
            <a:rect l="l" t="t" r="r" b="b"/>
            <a:pathLst>
              <a:path w="8153400" h="0">
                <a:moveTo>
                  <a:pt x="0" y="0"/>
                </a:moveTo>
                <a:lnTo>
                  <a:pt x="8153400" y="0"/>
                </a:lnTo>
              </a:path>
            </a:pathLst>
          </a:custGeom>
          <a:ln w="36576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070504" y="6895200"/>
            <a:ext cx="908790" cy="256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237414" y="1411339"/>
            <a:ext cx="3898080" cy="4891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8694" y="1226438"/>
            <a:ext cx="8153400" cy="0"/>
          </a:xfrm>
          <a:custGeom>
            <a:avLst/>
            <a:gdLst/>
            <a:ahLst/>
            <a:cxnLst/>
            <a:rect l="l" t="t" r="r" b="b"/>
            <a:pathLst>
              <a:path w="8153400" h="0">
                <a:moveTo>
                  <a:pt x="0" y="0"/>
                </a:moveTo>
                <a:lnTo>
                  <a:pt x="8153400" y="0"/>
                </a:lnTo>
              </a:path>
            </a:pathLst>
          </a:custGeom>
          <a:ln w="36576">
            <a:solidFill>
              <a:srgbClr val="016D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88694" y="6789039"/>
            <a:ext cx="8153400" cy="0"/>
          </a:xfrm>
          <a:custGeom>
            <a:avLst/>
            <a:gdLst/>
            <a:ahLst/>
            <a:cxnLst/>
            <a:rect l="l" t="t" r="r" b="b"/>
            <a:pathLst>
              <a:path w="8153400" h="0">
                <a:moveTo>
                  <a:pt x="0" y="0"/>
                </a:moveTo>
                <a:lnTo>
                  <a:pt x="8153400" y="0"/>
                </a:lnTo>
              </a:path>
            </a:pathLst>
          </a:custGeom>
          <a:ln w="36576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070504" y="6895200"/>
            <a:ext cx="908790" cy="2565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7435" y="793115"/>
            <a:ext cx="7923529" cy="36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59179" y="1329575"/>
            <a:ext cx="7940040" cy="2522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664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036698" y="6837694"/>
            <a:ext cx="1876425" cy="381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27104" y="6840752"/>
            <a:ext cx="167004" cy="137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1">
                <a:solidFill>
                  <a:srgbClr val="A279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4664710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Lecture </a:t>
            </a:r>
            <a:r>
              <a:rPr dirty="0" spc="-10"/>
              <a:t>15: </a:t>
            </a:r>
            <a:r>
              <a:rPr dirty="0" spc="5"/>
              <a:t>Memory </a:t>
            </a:r>
            <a:r>
              <a:rPr dirty="0"/>
              <a:t>and I/O</a:t>
            </a:r>
            <a:r>
              <a:rPr dirty="0" spc="-70"/>
              <a:t> </a:t>
            </a:r>
            <a:r>
              <a:rPr dirty="0"/>
              <a:t>interface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067435" y="1271650"/>
            <a:ext cx="3432175" cy="259842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650" spc="58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800" b="1">
                <a:solidFill>
                  <a:srgbClr val="00664D"/>
                </a:solidFill>
                <a:latin typeface="Arial"/>
                <a:cs typeface="Arial"/>
              </a:rPr>
              <a:t>Address</a:t>
            </a:r>
            <a:r>
              <a:rPr dirty="0" sz="1800" spc="-29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64D"/>
                </a:solidFill>
                <a:latin typeface="Arial"/>
                <a:cs typeface="Arial"/>
              </a:rPr>
              <a:t>space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650" spc="58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800" spc="-5" b="1">
                <a:solidFill>
                  <a:srgbClr val="00664D"/>
                </a:solidFill>
                <a:latin typeface="Arial"/>
                <a:cs typeface="Arial"/>
              </a:rPr>
              <a:t>Memory</a:t>
            </a:r>
            <a:r>
              <a:rPr dirty="0" sz="1800" spc="-29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664D"/>
                </a:solidFill>
                <a:latin typeface="Arial"/>
                <a:cs typeface="Arial"/>
              </a:rPr>
              <a:t>organization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650" spc="58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800" spc="-5" b="1">
                <a:solidFill>
                  <a:srgbClr val="00664D"/>
                </a:solidFill>
                <a:latin typeface="Arial"/>
                <a:cs typeface="Arial"/>
              </a:rPr>
              <a:t>Asynchronous data</a:t>
            </a:r>
            <a:r>
              <a:rPr dirty="0" sz="1800" spc="-29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64D"/>
                </a:solidFill>
                <a:latin typeface="Arial"/>
                <a:cs typeface="Arial"/>
              </a:rPr>
              <a:t>transfers</a:t>
            </a:r>
            <a:endParaRPr sz="18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395"/>
              </a:spcBef>
            </a:pPr>
            <a:r>
              <a:rPr dirty="0" sz="550" spc="515">
                <a:latin typeface="Times New Roman"/>
                <a:cs typeface="Times New Roman"/>
              </a:rPr>
              <a:t>n </a:t>
            </a:r>
            <a:r>
              <a:rPr dirty="0" sz="1600" spc="-5">
                <a:latin typeface="Arial"/>
                <a:cs typeface="Arial"/>
              </a:rPr>
              <a:t>Read and </a:t>
            </a:r>
            <a:r>
              <a:rPr dirty="0" sz="1600">
                <a:latin typeface="Arial"/>
                <a:cs typeface="Arial"/>
              </a:rPr>
              <a:t>Write</a:t>
            </a:r>
            <a:r>
              <a:rPr dirty="0" sz="1600" spc="-20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cycles</a:t>
            </a:r>
            <a:endParaRPr sz="16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409"/>
              </a:spcBef>
            </a:pPr>
            <a:r>
              <a:rPr dirty="0" sz="550" spc="515">
                <a:latin typeface="Times New Roman"/>
                <a:cs typeface="Times New Roman"/>
              </a:rPr>
              <a:t>n </a:t>
            </a:r>
            <a:r>
              <a:rPr dirty="0" sz="1600" spc="-5">
                <a:latin typeface="Arial"/>
                <a:cs typeface="Arial"/>
              </a:rPr>
              <a:t>DTACK*</a:t>
            </a:r>
            <a:r>
              <a:rPr dirty="0" sz="1600" spc="-1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generation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650" spc="58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800" spc="-5" b="1">
                <a:solidFill>
                  <a:srgbClr val="00664D"/>
                </a:solidFill>
                <a:latin typeface="Arial"/>
                <a:cs typeface="Arial"/>
              </a:rPr>
              <a:t>Synchronous </a:t>
            </a:r>
            <a:r>
              <a:rPr dirty="0" sz="1800" spc="-10" b="1">
                <a:solidFill>
                  <a:srgbClr val="00664D"/>
                </a:solidFill>
                <a:latin typeface="Arial"/>
                <a:cs typeface="Arial"/>
              </a:rPr>
              <a:t>data</a:t>
            </a:r>
            <a:r>
              <a:rPr dirty="0" sz="1800" spc="-28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664D"/>
                </a:solidFill>
                <a:latin typeface="Arial"/>
                <a:cs typeface="Arial"/>
              </a:rPr>
              <a:t>transfers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650" spc="58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800" b="1">
                <a:solidFill>
                  <a:srgbClr val="00664D"/>
                </a:solidFill>
                <a:latin typeface="Arial"/>
                <a:cs typeface="Arial"/>
              </a:rPr>
              <a:t>Direct </a:t>
            </a:r>
            <a:r>
              <a:rPr dirty="0" sz="1800" spc="-5" b="1">
                <a:solidFill>
                  <a:srgbClr val="00664D"/>
                </a:solidFill>
                <a:latin typeface="Arial"/>
                <a:cs typeface="Arial"/>
              </a:rPr>
              <a:t>Memory</a:t>
            </a:r>
            <a:r>
              <a:rPr dirty="0" sz="1800" spc="-28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64D"/>
                </a:solidFill>
                <a:latin typeface="Arial"/>
                <a:cs typeface="Arial"/>
              </a:rPr>
              <a:t>Access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650" spc="58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800" b="1">
                <a:solidFill>
                  <a:srgbClr val="00664D"/>
                </a:solidFill>
                <a:latin typeface="Arial"/>
                <a:cs typeface="Arial"/>
              </a:rPr>
              <a:t>System </a:t>
            </a:r>
            <a:r>
              <a:rPr dirty="0" sz="1800" spc="-5" b="1">
                <a:solidFill>
                  <a:srgbClr val="00664D"/>
                </a:solidFill>
                <a:latin typeface="Arial"/>
                <a:cs typeface="Arial"/>
              </a:rPr>
              <a:t>control</a:t>
            </a:r>
            <a:r>
              <a:rPr dirty="0" sz="1800" spc="-34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664D"/>
                </a:solidFill>
                <a:latin typeface="Arial"/>
                <a:cs typeface="Arial"/>
              </a:rPr>
              <a:t>signals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4895215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Synchronous </a:t>
            </a:r>
            <a:r>
              <a:rPr dirty="0"/>
              <a:t>memory </a:t>
            </a:r>
            <a:r>
              <a:rPr dirty="0" spc="-10"/>
              <a:t>and </a:t>
            </a:r>
            <a:r>
              <a:rPr dirty="0"/>
              <a:t>I/O</a:t>
            </a:r>
            <a:r>
              <a:rPr dirty="0" spc="-40"/>
              <a:t> </a:t>
            </a:r>
            <a:r>
              <a:rPr dirty="0"/>
              <a:t>interface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435" y="1393571"/>
            <a:ext cx="3563620" cy="455295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243840" marR="90805" indent="-231775">
              <a:lnSpc>
                <a:spcPct val="90800"/>
              </a:lnSpc>
              <a:spcBef>
                <a:spcPts val="229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Synchronous bus operation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is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provided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in  order to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interface slower 8-bit peripherals </a:t>
            </a:r>
            <a:r>
              <a:rPr dirty="0" sz="1200" spc="5" b="1">
                <a:solidFill>
                  <a:srgbClr val="00664D"/>
                </a:solidFill>
                <a:latin typeface="Arial"/>
                <a:cs typeface="Arial"/>
              </a:rPr>
              <a:t>as 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those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in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the 6800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 family</a:t>
            </a:r>
            <a:endParaRPr sz="1200">
              <a:latin typeface="Arial"/>
              <a:cs typeface="Arial"/>
            </a:endParaRPr>
          </a:p>
          <a:p>
            <a:pPr marL="243840" marR="71755" indent="-231775">
              <a:lnSpc>
                <a:spcPts val="1300"/>
              </a:lnSpc>
              <a:spcBef>
                <a:spcPts val="305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This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interface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is similar to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the asynchronous  interface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except</a:t>
            </a:r>
            <a:r>
              <a:rPr dirty="0" sz="1200" spc="-3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00664D"/>
                </a:solidFill>
                <a:latin typeface="Arial"/>
                <a:cs typeface="Arial"/>
              </a:rPr>
              <a:t>for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0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DTACK*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used</a:t>
            </a:r>
            <a:endParaRPr sz="1000">
              <a:latin typeface="Arial"/>
              <a:cs typeface="Arial"/>
            </a:endParaRPr>
          </a:p>
          <a:p>
            <a:pPr marL="698500" marR="33020" indent="-226060">
              <a:lnSpc>
                <a:spcPts val="1080"/>
              </a:lnSpc>
              <a:spcBef>
                <a:spcPts val="229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-5">
                <a:latin typeface="Arial"/>
                <a:cs typeface="Arial"/>
              </a:rPr>
              <a:t>Instead, </a:t>
            </a:r>
            <a:r>
              <a:rPr dirty="0" sz="1000">
                <a:latin typeface="Arial"/>
                <a:cs typeface="Arial"/>
              </a:rPr>
              <a:t>three </a:t>
            </a:r>
            <a:r>
              <a:rPr dirty="0" sz="1000" spc="-5">
                <a:latin typeface="Arial"/>
                <a:cs typeface="Arial"/>
              </a:rPr>
              <a:t>synchronous bus control signals </a:t>
            </a:r>
            <a:r>
              <a:rPr dirty="0" sz="1000">
                <a:latin typeface="Arial"/>
                <a:cs typeface="Arial"/>
              </a:rPr>
              <a:t>are  </a:t>
            </a:r>
            <a:r>
              <a:rPr dirty="0" sz="1000" spc="-5">
                <a:latin typeface="Arial"/>
                <a:cs typeface="Arial"/>
              </a:rPr>
              <a:t>used:</a:t>
            </a:r>
            <a:endParaRPr sz="1000">
              <a:latin typeface="Arial"/>
              <a:cs typeface="Arial"/>
            </a:endParaRPr>
          </a:p>
          <a:p>
            <a:pPr marL="929640" marR="760730">
              <a:lnSpc>
                <a:spcPts val="1180"/>
              </a:lnSpc>
              <a:spcBef>
                <a:spcPts val="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900" spc="-5">
                <a:latin typeface="Arial"/>
                <a:cs typeface="Arial"/>
              </a:rPr>
              <a:t>Valid Peripheral Address </a:t>
            </a:r>
            <a:r>
              <a:rPr dirty="0" sz="900">
                <a:latin typeface="Arial"/>
                <a:cs typeface="Arial"/>
              </a:rPr>
              <a:t>(VPA*)  </a:t>
            </a: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900" spc="-5">
                <a:latin typeface="Arial"/>
                <a:cs typeface="Arial"/>
              </a:rPr>
              <a:t>Valid Memory Address (VMA*)  </a:t>
            </a: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900" spc="-5">
                <a:latin typeface="Arial"/>
                <a:cs typeface="Arial"/>
              </a:rPr>
              <a:t>Enable</a:t>
            </a:r>
            <a:r>
              <a:rPr dirty="0" sz="900" spc="-1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(E)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Valid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Peripheral Address</a:t>
            </a:r>
            <a:r>
              <a:rPr dirty="0" sz="1200" spc="114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664D"/>
                </a:solidFill>
                <a:latin typeface="Arial"/>
                <a:cs typeface="Arial"/>
              </a:rPr>
              <a:t>(VPA*)</a:t>
            </a:r>
            <a:endParaRPr sz="1200">
              <a:latin typeface="Arial"/>
              <a:cs typeface="Arial"/>
            </a:endParaRPr>
          </a:p>
          <a:p>
            <a:pPr marL="698500" marR="160020" indent="-226060">
              <a:lnSpc>
                <a:spcPct val="89000"/>
              </a:lnSpc>
              <a:spcBef>
                <a:spcPts val="26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When a </a:t>
            </a:r>
            <a:r>
              <a:rPr dirty="0" sz="1000" spc="-5">
                <a:latin typeface="Arial"/>
                <a:cs typeface="Arial"/>
              </a:rPr>
              <a:t>synchronous peripheral detects </a:t>
            </a:r>
            <a:r>
              <a:rPr dirty="0" sz="1000" spc="-10">
                <a:latin typeface="Arial"/>
                <a:cs typeface="Arial"/>
              </a:rPr>
              <a:t>that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is  </a:t>
            </a:r>
            <a:r>
              <a:rPr dirty="0" sz="1000" spc="-5">
                <a:latin typeface="Arial"/>
                <a:cs typeface="Arial"/>
              </a:rPr>
              <a:t>being accessed, it asserts VPA*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request </a:t>
            </a:r>
            <a:r>
              <a:rPr dirty="0" sz="1000">
                <a:latin typeface="Arial"/>
                <a:cs typeface="Arial"/>
              </a:rPr>
              <a:t>a  </a:t>
            </a:r>
            <a:r>
              <a:rPr dirty="0" sz="1000" spc="-5">
                <a:latin typeface="Arial"/>
                <a:cs typeface="Arial"/>
              </a:rPr>
              <a:t>synchronous </a:t>
            </a:r>
            <a:r>
              <a:rPr dirty="0" sz="1000">
                <a:latin typeface="Arial"/>
                <a:cs typeface="Arial"/>
              </a:rPr>
              <a:t>bus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cycle</a:t>
            </a:r>
            <a:endParaRPr sz="1000">
              <a:latin typeface="Arial"/>
              <a:cs typeface="Arial"/>
            </a:endParaRPr>
          </a:p>
          <a:p>
            <a:pPr marL="698500" marR="181610" indent="-226060">
              <a:lnSpc>
                <a:spcPts val="1080"/>
              </a:lnSpc>
              <a:spcBef>
                <a:spcPts val="254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When the </a:t>
            </a:r>
            <a:r>
              <a:rPr dirty="0" sz="1000" spc="-10">
                <a:latin typeface="Arial"/>
                <a:cs typeface="Arial"/>
              </a:rPr>
              <a:t>CPU detects </a:t>
            </a:r>
            <a:r>
              <a:rPr dirty="0" sz="1000" spc="-5">
                <a:latin typeface="Arial"/>
                <a:cs typeface="Arial"/>
              </a:rPr>
              <a:t>that VPA* has </a:t>
            </a:r>
            <a:r>
              <a:rPr dirty="0" sz="1000" spc="-10">
                <a:latin typeface="Arial"/>
                <a:cs typeface="Arial"/>
              </a:rPr>
              <a:t>been  </a:t>
            </a:r>
            <a:r>
              <a:rPr dirty="0" sz="1000" spc="-5">
                <a:latin typeface="Arial"/>
                <a:cs typeface="Arial"/>
              </a:rPr>
              <a:t>asserted, it initiates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synchronous transfer </a:t>
            </a:r>
            <a:r>
              <a:rPr dirty="0" sz="1000" spc="-10">
                <a:latin typeface="Arial"/>
                <a:cs typeface="Arial"/>
              </a:rPr>
              <a:t>by  </a:t>
            </a:r>
            <a:r>
              <a:rPr dirty="0" sz="1000" spc="-5">
                <a:latin typeface="Arial"/>
                <a:cs typeface="Arial"/>
              </a:rPr>
              <a:t>means </a:t>
            </a:r>
            <a:r>
              <a:rPr dirty="0" sz="1000" spc="-1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VMA*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Valid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Memory Address</a:t>
            </a:r>
            <a:r>
              <a:rPr dirty="0" sz="1200" spc="11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(VMA*)</a:t>
            </a:r>
            <a:endParaRPr sz="1200">
              <a:latin typeface="Arial"/>
              <a:cs typeface="Arial"/>
            </a:endParaRPr>
          </a:p>
          <a:p>
            <a:pPr marL="698500" marR="116205" indent="-226060">
              <a:lnSpc>
                <a:spcPts val="108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The CPU </a:t>
            </a:r>
            <a:r>
              <a:rPr dirty="0" sz="1000" spc="-5">
                <a:latin typeface="Arial"/>
                <a:cs typeface="Arial"/>
              </a:rPr>
              <a:t>asserts </a:t>
            </a:r>
            <a:r>
              <a:rPr dirty="0" sz="1000">
                <a:latin typeface="Arial"/>
                <a:cs typeface="Arial"/>
              </a:rPr>
              <a:t>VMA*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indicate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peripheral  that there is </a:t>
            </a:r>
            <a:r>
              <a:rPr dirty="0" sz="1000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valid </a:t>
            </a:r>
            <a:r>
              <a:rPr dirty="0" sz="1000" spc="-10">
                <a:latin typeface="Arial"/>
                <a:cs typeface="Arial"/>
              </a:rPr>
              <a:t>address </a:t>
            </a:r>
            <a:r>
              <a:rPr dirty="0" sz="1000" spc="-5">
                <a:latin typeface="Arial"/>
                <a:cs typeface="Arial"/>
              </a:rPr>
              <a:t>on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address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bus</a:t>
            </a:r>
            <a:endParaRPr sz="1000">
              <a:latin typeface="Arial"/>
              <a:cs typeface="Arial"/>
            </a:endParaRPr>
          </a:p>
          <a:p>
            <a:pPr marL="698500" marR="12065" indent="-226060">
              <a:lnSpc>
                <a:spcPts val="108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assertion of VMA* is </a:t>
            </a:r>
            <a:r>
              <a:rPr dirty="0" sz="1000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response </a:t>
            </a:r>
            <a:r>
              <a:rPr dirty="0" sz="1000" spc="-1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the CPU </a:t>
            </a:r>
            <a:r>
              <a:rPr dirty="0" sz="1000" spc="5">
                <a:latin typeface="Arial"/>
                <a:cs typeface="Arial"/>
              </a:rPr>
              <a:t>to 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peripheral’s assertion of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VPA*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Enable</a:t>
            </a:r>
            <a:r>
              <a:rPr dirty="0" sz="1200" spc="12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(E)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3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5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CPU </a:t>
            </a:r>
            <a:r>
              <a:rPr dirty="0" sz="1000" spc="-10">
                <a:latin typeface="Arial"/>
                <a:cs typeface="Arial"/>
              </a:rPr>
              <a:t>output derived </a:t>
            </a:r>
            <a:r>
              <a:rPr dirty="0" sz="1000">
                <a:latin typeface="Arial"/>
                <a:cs typeface="Arial"/>
              </a:rPr>
              <a:t>from the </a:t>
            </a:r>
            <a:r>
              <a:rPr dirty="0" sz="1000" spc="-5">
                <a:latin typeface="Arial"/>
                <a:cs typeface="Arial"/>
              </a:rPr>
              <a:t>68000 clock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cycle</a:t>
            </a:r>
            <a:endParaRPr sz="10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9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One </a:t>
            </a:r>
            <a:r>
              <a:rPr dirty="0" sz="1000" spc="5">
                <a:latin typeface="Arial"/>
                <a:cs typeface="Arial"/>
              </a:rPr>
              <a:t>E </a:t>
            </a:r>
            <a:r>
              <a:rPr dirty="0" sz="1000" spc="-5">
                <a:latin typeface="Arial"/>
                <a:cs typeface="Arial"/>
              </a:rPr>
              <a:t>cycle is equal </a:t>
            </a:r>
            <a:r>
              <a:rPr dirty="0" sz="1000" spc="-10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10 CPU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cycles</a:t>
            </a:r>
            <a:endParaRPr sz="1000">
              <a:latin typeface="Arial"/>
              <a:cs typeface="Arial"/>
            </a:endParaRPr>
          </a:p>
          <a:p>
            <a:pPr marL="698500" marR="5080" indent="-226060">
              <a:lnSpc>
                <a:spcPts val="1080"/>
              </a:lnSpc>
              <a:spcBef>
                <a:spcPts val="254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5">
                <a:latin typeface="Arial"/>
                <a:cs typeface="Arial"/>
              </a:rPr>
              <a:t>E </a:t>
            </a:r>
            <a:r>
              <a:rPr dirty="0" sz="1000" spc="-5">
                <a:latin typeface="Arial"/>
                <a:cs typeface="Arial"/>
              </a:rPr>
              <a:t>clock is non-symmetric it is low </a:t>
            </a:r>
            <a:r>
              <a:rPr dirty="0" sz="1000">
                <a:latin typeface="Arial"/>
                <a:cs typeface="Arial"/>
              </a:rPr>
              <a:t>for 6 </a:t>
            </a:r>
            <a:r>
              <a:rPr dirty="0" sz="1000" spc="-5">
                <a:latin typeface="Arial"/>
                <a:cs typeface="Arial"/>
              </a:rPr>
              <a:t>clock </a:t>
            </a:r>
            <a:r>
              <a:rPr dirty="0" sz="1000" spc="-10">
                <a:latin typeface="Arial"/>
                <a:cs typeface="Arial"/>
              </a:rPr>
              <a:t>cycles  </a:t>
            </a:r>
            <a:r>
              <a:rPr dirty="0" sz="1000" spc="-5">
                <a:latin typeface="Arial"/>
                <a:cs typeface="Arial"/>
              </a:rPr>
              <a:t>and high </a:t>
            </a:r>
            <a:r>
              <a:rPr dirty="0" sz="1000">
                <a:latin typeface="Arial"/>
                <a:cs typeface="Arial"/>
              </a:rPr>
              <a:t>for 4 </a:t>
            </a:r>
            <a:r>
              <a:rPr dirty="0" sz="1000" spc="-5">
                <a:latin typeface="Arial"/>
                <a:cs typeface="Arial"/>
              </a:rPr>
              <a:t>clock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cycles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638" y="2329123"/>
            <a:ext cx="3980097" cy="32355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2684145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Synchronous</a:t>
            </a:r>
            <a:r>
              <a:rPr dirty="0" spc="-95"/>
              <a:t> </a:t>
            </a:r>
            <a:r>
              <a:rPr dirty="0"/>
              <a:t>transfer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435" y="1329575"/>
            <a:ext cx="342201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Sequence of operations (not</a:t>
            </a:r>
            <a:r>
              <a:rPr dirty="0" sz="1400" spc="1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detailed)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7683" y="1582546"/>
            <a:ext cx="3750310" cy="447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125" marR="245110" indent="-226060">
              <a:lnSpc>
                <a:spcPct val="100000"/>
              </a:lnSpc>
              <a:spcBef>
                <a:spcPts val="10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During </a:t>
            </a:r>
            <a:r>
              <a:rPr dirty="0" sz="1200">
                <a:latin typeface="Arial"/>
                <a:cs typeface="Arial"/>
              </a:rPr>
              <a:t>state </a:t>
            </a:r>
            <a:r>
              <a:rPr dirty="0" sz="1200" spc="-5">
                <a:latin typeface="Arial"/>
                <a:cs typeface="Arial"/>
              </a:rPr>
              <a:t>S0, </a:t>
            </a:r>
            <a:r>
              <a:rPr dirty="0" sz="1200" spc="-1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CPU generates </a:t>
            </a:r>
            <a:r>
              <a:rPr dirty="0" sz="1200" spc="-1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function  </a:t>
            </a:r>
            <a:r>
              <a:rPr dirty="0" sz="1200">
                <a:latin typeface="Arial"/>
                <a:cs typeface="Arial"/>
              </a:rPr>
              <a:t>codes </a:t>
            </a:r>
            <a:r>
              <a:rPr dirty="0" sz="1200" spc="-5">
                <a:latin typeface="Arial"/>
                <a:cs typeface="Arial"/>
              </a:rPr>
              <a:t>FC0-FC2</a:t>
            </a:r>
            <a:endParaRPr sz="1200">
              <a:latin typeface="Arial"/>
              <a:cs typeface="Arial"/>
            </a:endParaRPr>
          </a:p>
          <a:p>
            <a:pPr marL="238125" marR="309880" indent="-226060">
              <a:lnSpc>
                <a:spcPts val="1420"/>
              </a:lnSpc>
              <a:spcBef>
                <a:spcPts val="35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During S1,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CPU puts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valid address </a:t>
            </a:r>
            <a:r>
              <a:rPr dirty="0" sz="1200">
                <a:latin typeface="Arial"/>
                <a:cs typeface="Arial"/>
              </a:rPr>
              <a:t>on </a:t>
            </a:r>
            <a:r>
              <a:rPr dirty="0" sz="1200" spc="-15">
                <a:latin typeface="Arial"/>
                <a:cs typeface="Arial"/>
              </a:rPr>
              <a:t>the  </a:t>
            </a:r>
            <a:r>
              <a:rPr dirty="0" sz="1200" spc="-5">
                <a:latin typeface="Arial"/>
                <a:cs typeface="Arial"/>
              </a:rPr>
              <a:t>address </a:t>
            </a:r>
            <a:r>
              <a:rPr dirty="0" sz="1200" spc="-10">
                <a:latin typeface="Arial"/>
                <a:cs typeface="Arial"/>
              </a:rPr>
              <a:t>bus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When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address is stable </a:t>
            </a:r>
            <a:r>
              <a:rPr dirty="0" sz="1200" spc="-15">
                <a:latin typeface="Arial"/>
                <a:cs typeface="Arial"/>
              </a:rPr>
              <a:t>in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S2</a:t>
            </a:r>
            <a:endParaRPr sz="1200">
              <a:latin typeface="Arial"/>
              <a:cs typeface="Arial"/>
            </a:endParaRPr>
          </a:p>
          <a:p>
            <a:pPr marL="692150" marR="43815" indent="-222885">
              <a:lnSpc>
                <a:spcPct val="100000"/>
              </a:lnSpc>
              <a:spcBef>
                <a:spcPts val="25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AS* </a:t>
            </a:r>
            <a:r>
              <a:rPr dirty="0" sz="1000" spc="-5">
                <a:latin typeface="Arial"/>
                <a:cs typeface="Arial"/>
              </a:rPr>
              <a:t>is asserted and R/W* </a:t>
            </a:r>
            <a:r>
              <a:rPr dirty="0" sz="1000" spc="-10">
                <a:latin typeface="Arial"/>
                <a:cs typeface="Arial"/>
              </a:rPr>
              <a:t>set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1 for a </a:t>
            </a:r>
            <a:r>
              <a:rPr dirty="0" sz="1000" spc="-5">
                <a:latin typeface="Arial"/>
                <a:cs typeface="Arial"/>
              </a:rPr>
              <a:t>read or </a:t>
            </a:r>
            <a:r>
              <a:rPr dirty="0" sz="1000">
                <a:latin typeface="Arial"/>
                <a:cs typeface="Arial"/>
              </a:rPr>
              <a:t>0 </a:t>
            </a:r>
            <a:r>
              <a:rPr dirty="0" sz="1000" spc="-10">
                <a:latin typeface="Arial"/>
                <a:cs typeface="Arial"/>
              </a:rPr>
              <a:t>for </a:t>
            </a:r>
            <a:r>
              <a:rPr dirty="0" sz="1000">
                <a:latin typeface="Arial"/>
                <a:cs typeface="Arial"/>
              </a:rPr>
              <a:t>a  write</a:t>
            </a:r>
            <a:endParaRPr sz="1000">
              <a:latin typeface="Arial"/>
              <a:cs typeface="Arial"/>
            </a:endParaRPr>
          </a:p>
          <a:p>
            <a:pPr marL="692150" marR="59690" indent="-222885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If a write </a:t>
            </a:r>
            <a:r>
              <a:rPr dirty="0" sz="1000" spc="-10">
                <a:latin typeface="Arial"/>
                <a:cs typeface="Arial"/>
              </a:rPr>
              <a:t>operation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10">
                <a:latin typeface="Arial"/>
                <a:cs typeface="Arial"/>
              </a:rPr>
              <a:t>performed, </a:t>
            </a:r>
            <a:r>
              <a:rPr dirty="0" sz="1000">
                <a:latin typeface="Arial"/>
                <a:cs typeface="Arial"/>
              </a:rPr>
              <a:t>the data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15">
                <a:latin typeface="Arial"/>
                <a:cs typeface="Arial"/>
              </a:rPr>
              <a:t>output </a:t>
            </a:r>
            <a:r>
              <a:rPr dirty="0" sz="1000" spc="-10">
                <a:latin typeface="Arial"/>
                <a:cs typeface="Arial"/>
              </a:rPr>
              <a:t>on  </a:t>
            </a:r>
            <a:r>
              <a:rPr dirty="0" sz="1000" spc="-5">
                <a:latin typeface="Arial"/>
                <a:cs typeface="Arial"/>
              </a:rPr>
              <a:t>D0-D15 and </a:t>
            </a:r>
            <a:r>
              <a:rPr dirty="0" sz="1000" spc="-10">
                <a:latin typeface="Arial"/>
                <a:cs typeface="Arial"/>
              </a:rPr>
              <a:t>maintained </a:t>
            </a:r>
            <a:r>
              <a:rPr dirty="0" sz="1000" spc="-5">
                <a:latin typeface="Arial"/>
                <a:cs typeface="Arial"/>
              </a:rPr>
              <a:t>valid </a:t>
            </a:r>
            <a:r>
              <a:rPr dirty="0" sz="1000">
                <a:latin typeface="Arial"/>
                <a:cs typeface="Arial"/>
              </a:rPr>
              <a:t>for the rest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15">
                <a:latin typeface="Arial"/>
                <a:cs typeface="Arial"/>
              </a:rPr>
              <a:t>bus  </a:t>
            </a:r>
            <a:r>
              <a:rPr dirty="0" sz="1000">
                <a:latin typeface="Arial"/>
                <a:cs typeface="Arial"/>
              </a:rPr>
              <a:t>cycle</a:t>
            </a:r>
            <a:endParaRPr sz="1000">
              <a:latin typeface="Arial"/>
              <a:cs typeface="Arial"/>
            </a:endParaRPr>
          </a:p>
          <a:p>
            <a:pPr marL="238125" marR="438150" indent="-226060">
              <a:lnSpc>
                <a:spcPct val="100000"/>
              </a:lnSpc>
              <a:spcBef>
                <a:spcPts val="28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By </a:t>
            </a:r>
            <a:r>
              <a:rPr dirty="0" sz="1200">
                <a:latin typeface="Arial"/>
                <a:cs typeface="Arial"/>
              </a:rPr>
              <a:t>the end of </a:t>
            </a:r>
            <a:r>
              <a:rPr dirty="0" sz="1200" spc="-5">
                <a:latin typeface="Arial"/>
                <a:cs typeface="Arial"/>
              </a:rPr>
              <a:t>S4, external circuitry </a:t>
            </a:r>
            <a:r>
              <a:rPr dirty="0" sz="1200">
                <a:latin typeface="Arial"/>
                <a:cs typeface="Arial"/>
              </a:rPr>
              <a:t>must have  </a:t>
            </a:r>
            <a:r>
              <a:rPr dirty="0" sz="1200" spc="-5">
                <a:latin typeface="Arial"/>
                <a:cs typeface="Arial"/>
              </a:rPr>
              <a:t>decoded </a:t>
            </a:r>
            <a:r>
              <a:rPr dirty="0" sz="1200" spc="-10">
                <a:latin typeface="Arial"/>
                <a:cs typeface="Arial"/>
              </a:rPr>
              <a:t>the address on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</a:t>
            </a:r>
            <a:endParaRPr sz="1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At </a:t>
            </a:r>
            <a:r>
              <a:rPr dirty="0" sz="1000" spc="-5">
                <a:latin typeface="Arial"/>
                <a:cs typeface="Arial"/>
              </a:rPr>
              <a:t>this time, it asserts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VPA*</a:t>
            </a:r>
            <a:endParaRPr sz="1000">
              <a:latin typeface="Arial"/>
              <a:cs typeface="Arial"/>
            </a:endParaRPr>
          </a:p>
          <a:p>
            <a:pPr marL="238125" marR="5080" indent="-226060">
              <a:lnSpc>
                <a:spcPct val="99200"/>
              </a:lnSpc>
              <a:spcBef>
                <a:spcPts val="29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In </a:t>
            </a:r>
            <a:r>
              <a:rPr dirty="0" sz="1200" spc="-5">
                <a:latin typeface="Arial"/>
                <a:cs typeface="Arial"/>
              </a:rPr>
              <a:t>response </a:t>
            </a:r>
            <a:r>
              <a:rPr dirty="0" sz="1200">
                <a:latin typeface="Arial"/>
                <a:cs typeface="Arial"/>
              </a:rPr>
              <a:t>to </a:t>
            </a:r>
            <a:r>
              <a:rPr dirty="0" sz="1200" spc="-10">
                <a:latin typeface="Arial"/>
                <a:cs typeface="Arial"/>
              </a:rPr>
              <a:t>the VPA* </a:t>
            </a:r>
            <a:r>
              <a:rPr dirty="0" sz="1200" spc="-5">
                <a:latin typeface="Arial"/>
                <a:cs typeface="Arial"/>
              </a:rPr>
              <a:t>assertion, </a:t>
            </a:r>
            <a:r>
              <a:rPr dirty="0" sz="1200" spc="-10">
                <a:latin typeface="Arial"/>
                <a:cs typeface="Arial"/>
              </a:rPr>
              <a:t>the CPU  </a:t>
            </a:r>
            <a:r>
              <a:rPr dirty="0" sz="1200" spc="-5">
                <a:latin typeface="Arial"/>
                <a:cs typeface="Arial"/>
              </a:rPr>
              <a:t>synchronizes </a:t>
            </a:r>
            <a:r>
              <a:rPr dirty="0" sz="1200" spc="-10">
                <a:latin typeface="Arial"/>
                <a:cs typeface="Arial"/>
              </a:rPr>
              <a:t>with falling edge </a:t>
            </a:r>
            <a:r>
              <a:rPr dirty="0" sz="1200">
                <a:latin typeface="Arial"/>
                <a:cs typeface="Arial"/>
              </a:rPr>
              <a:t>of E </a:t>
            </a:r>
            <a:r>
              <a:rPr dirty="0" sz="1200" spc="-10">
                <a:latin typeface="Arial"/>
                <a:cs typeface="Arial"/>
              </a:rPr>
              <a:t>and </a:t>
            </a:r>
            <a:r>
              <a:rPr dirty="0" sz="1200" spc="-5">
                <a:latin typeface="Arial"/>
                <a:cs typeface="Arial"/>
              </a:rPr>
              <a:t>then asserts  </a:t>
            </a:r>
            <a:r>
              <a:rPr dirty="0" sz="1200" spc="-10">
                <a:latin typeface="Arial"/>
                <a:cs typeface="Arial"/>
              </a:rPr>
              <a:t>VMA*</a:t>
            </a:r>
            <a:endParaRPr sz="1200">
              <a:latin typeface="Arial"/>
              <a:cs typeface="Arial"/>
            </a:endParaRPr>
          </a:p>
          <a:p>
            <a:pPr marL="692150" marR="141605" indent="-222885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This </a:t>
            </a:r>
            <a:r>
              <a:rPr dirty="0" sz="1000" spc="-5">
                <a:latin typeface="Arial"/>
                <a:cs typeface="Arial"/>
              </a:rPr>
              <a:t>signals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peripheral </a:t>
            </a:r>
            <a:r>
              <a:rPr dirty="0" sz="1000" spc="-10">
                <a:latin typeface="Arial"/>
                <a:cs typeface="Arial"/>
              </a:rPr>
              <a:t>that </a:t>
            </a:r>
            <a:r>
              <a:rPr dirty="0" sz="1000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valid </a:t>
            </a:r>
            <a:r>
              <a:rPr dirty="0" sz="1000" spc="-10">
                <a:latin typeface="Arial"/>
                <a:cs typeface="Arial"/>
              </a:rPr>
              <a:t>address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10">
                <a:latin typeface="Arial"/>
                <a:cs typeface="Arial"/>
              </a:rPr>
              <a:t>on 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address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bus</a:t>
            </a:r>
            <a:endParaRPr sz="1000">
              <a:latin typeface="Arial"/>
              <a:cs typeface="Arial"/>
            </a:endParaRPr>
          </a:p>
          <a:p>
            <a:pPr marL="238125" marR="354330" indent="-226060">
              <a:lnSpc>
                <a:spcPct val="100000"/>
              </a:lnSpc>
              <a:spcBef>
                <a:spcPts val="28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10">
                <a:latin typeface="Arial"/>
                <a:cs typeface="Arial"/>
              </a:rPr>
              <a:t>peripheral </a:t>
            </a:r>
            <a:r>
              <a:rPr dirty="0" sz="1200" spc="-5">
                <a:latin typeface="Arial"/>
                <a:cs typeface="Arial"/>
              </a:rPr>
              <a:t>transfers data </a:t>
            </a:r>
            <a:r>
              <a:rPr dirty="0" sz="1200" spc="-10">
                <a:latin typeface="Arial"/>
                <a:cs typeface="Arial"/>
              </a:rPr>
              <a:t>on </a:t>
            </a:r>
            <a:r>
              <a:rPr dirty="0" sz="1200">
                <a:latin typeface="Arial"/>
                <a:cs typeface="Arial"/>
              </a:rPr>
              <a:t>the next </a:t>
            </a:r>
            <a:r>
              <a:rPr dirty="0" sz="1200" spc="-10">
                <a:latin typeface="Arial"/>
                <a:cs typeface="Arial"/>
              </a:rPr>
              <a:t>rising  </a:t>
            </a:r>
            <a:r>
              <a:rPr dirty="0" sz="1200" spc="-5">
                <a:latin typeface="Arial"/>
                <a:cs typeface="Arial"/>
              </a:rPr>
              <a:t>edge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692150" marR="48895" indent="-222885">
              <a:lnSpc>
                <a:spcPct val="100000"/>
              </a:lnSpc>
              <a:spcBef>
                <a:spcPts val="25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For a </a:t>
            </a:r>
            <a:r>
              <a:rPr dirty="0" sz="1000" spc="-5">
                <a:latin typeface="Arial"/>
                <a:cs typeface="Arial"/>
              </a:rPr>
              <a:t>read cycle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CPU </a:t>
            </a:r>
            <a:r>
              <a:rPr dirty="0" sz="1000" spc="-5">
                <a:latin typeface="Arial"/>
                <a:cs typeface="Arial"/>
              </a:rPr>
              <a:t>latches </a:t>
            </a:r>
            <a:r>
              <a:rPr dirty="0" sz="1000">
                <a:latin typeface="Arial"/>
                <a:cs typeface="Arial"/>
              </a:rPr>
              <a:t>the data </a:t>
            </a:r>
            <a:r>
              <a:rPr dirty="0" sz="1000" spc="-5">
                <a:latin typeface="Arial"/>
                <a:cs typeface="Arial"/>
              </a:rPr>
              <a:t>on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next  </a:t>
            </a:r>
            <a:r>
              <a:rPr dirty="0" sz="1000" spc="-5">
                <a:latin typeface="Arial"/>
                <a:cs typeface="Arial"/>
              </a:rPr>
              <a:t>falling edge </a:t>
            </a:r>
            <a:r>
              <a:rPr dirty="0" sz="1000" spc="-1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238125" marR="194310" indent="-226060">
              <a:lnSpc>
                <a:spcPct val="100000"/>
              </a:lnSpc>
              <a:spcBef>
                <a:spcPts val="28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At this point </a:t>
            </a:r>
            <a:r>
              <a:rPr dirty="0" sz="1200" spc="-10">
                <a:latin typeface="Arial"/>
                <a:cs typeface="Arial"/>
              </a:rPr>
              <a:t>the data </a:t>
            </a:r>
            <a:r>
              <a:rPr dirty="0" sz="1200" spc="-5">
                <a:latin typeface="Arial"/>
                <a:cs typeface="Arial"/>
              </a:rPr>
              <a:t>transfer is </a:t>
            </a:r>
            <a:r>
              <a:rPr dirty="0" sz="1200" spc="-10">
                <a:latin typeface="Arial"/>
                <a:cs typeface="Arial"/>
              </a:rPr>
              <a:t>complete </a:t>
            </a:r>
            <a:r>
              <a:rPr dirty="0" sz="1200">
                <a:latin typeface="Arial"/>
                <a:cs typeface="Arial"/>
              </a:rPr>
              <a:t>and the  </a:t>
            </a:r>
            <a:r>
              <a:rPr dirty="0" sz="1200" spc="-5">
                <a:latin typeface="Arial"/>
                <a:cs typeface="Arial"/>
              </a:rPr>
              <a:t>CPU negates </a:t>
            </a:r>
            <a:r>
              <a:rPr dirty="0" sz="1200" spc="-10">
                <a:latin typeface="Arial"/>
                <a:cs typeface="Arial"/>
              </a:rPr>
              <a:t>VMA*, AS*, </a:t>
            </a:r>
            <a:r>
              <a:rPr dirty="0" sz="1200">
                <a:latin typeface="Arial"/>
                <a:cs typeface="Arial"/>
              </a:rPr>
              <a:t>UDS* and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LDS*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84495" y="1622678"/>
            <a:ext cx="1752600" cy="152400"/>
          </a:xfrm>
          <a:custGeom>
            <a:avLst/>
            <a:gdLst/>
            <a:ahLst/>
            <a:cxnLst/>
            <a:rect l="l" t="t" r="r" b="b"/>
            <a:pathLst>
              <a:path w="1752600" h="152400">
                <a:moveTo>
                  <a:pt x="1752600" y="0"/>
                </a:moveTo>
                <a:lnTo>
                  <a:pt x="1752600" y="152399"/>
                </a:lnTo>
                <a:lnTo>
                  <a:pt x="0" y="152399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90590" y="1622170"/>
            <a:ext cx="174053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60705">
              <a:lnSpc>
                <a:spcPct val="100000"/>
              </a:lnSpc>
              <a:spcBef>
                <a:spcPts val="90"/>
              </a:spcBef>
            </a:pPr>
            <a:r>
              <a:rPr dirty="0" sz="800" spc="-5" b="1">
                <a:latin typeface="Arial"/>
                <a:cs typeface="Arial"/>
              </a:rPr>
              <a:t>Initiate</a:t>
            </a:r>
            <a:r>
              <a:rPr dirty="0" sz="800" b="1">
                <a:latin typeface="Arial"/>
                <a:cs typeface="Arial"/>
              </a:rPr>
              <a:t> cycle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13294" y="2369439"/>
            <a:ext cx="1752600" cy="1524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10795" rIns="0" bIns="0" rtlCol="0" vert="horz">
            <a:spAutoFit/>
          </a:bodyPr>
          <a:lstStyle/>
          <a:p>
            <a:pPr marL="405130">
              <a:lnSpc>
                <a:spcPct val="100000"/>
              </a:lnSpc>
              <a:spcBef>
                <a:spcPts val="85"/>
              </a:spcBef>
            </a:pPr>
            <a:r>
              <a:rPr dirty="0" sz="800" spc="-5" b="1">
                <a:latin typeface="Arial"/>
                <a:cs typeface="Arial"/>
              </a:rPr>
              <a:t>Define </a:t>
            </a:r>
            <a:r>
              <a:rPr dirty="0" sz="800" spc="5" b="1">
                <a:latin typeface="Arial"/>
                <a:cs typeface="Arial"/>
              </a:rPr>
              <a:t>M6800</a:t>
            </a:r>
            <a:r>
              <a:rPr dirty="0" sz="800" spc="-1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cycle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3294" y="2521839"/>
            <a:ext cx="1752600" cy="23177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400"/>
              </a:spcBef>
            </a:pPr>
            <a:r>
              <a:rPr dirty="0" sz="800" spc="-10">
                <a:latin typeface="Arial"/>
                <a:cs typeface="Arial"/>
              </a:rPr>
              <a:t>1. </a:t>
            </a:r>
            <a:r>
              <a:rPr dirty="0" sz="800" spc="-5">
                <a:latin typeface="Arial"/>
                <a:cs typeface="Arial"/>
              </a:rPr>
              <a:t>External hardware asserts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VPA*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3294" y="3817239"/>
            <a:ext cx="1752600" cy="1524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10795" rIns="0" bIns="0" rtlCol="0" vert="horz">
            <a:spAutoFit/>
          </a:bodyPr>
          <a:lstStyle/>
          <a:p>
            <a:pPr marL="551180">
              <a:lnSpc>
                <a:spcPct val="100000"/>
              </a:lnSpc>
              <a:spcBef>
                <a:spcPts val="85"/>
              </a:spcBef>
            </a:pPr>
            <a:r>
              <a:rPr dirty="0" sz="800" spc="-5" b="1">
                <a:latin typeface="Arial"/>
                <a:cs typeface="Arial"/>
              </a:rPr>
              <a:t>Transfer</a:t>
            </a:r>
            <a:r>
              <a:rPr dirty="0" sz="800" spc="15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data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3294" y="3969639"/>
            <a:ext cx="1752600" cy="3505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47625" rIns="0" bIns="0" rtlCol="0" vert="horz">
            <a:spAutoFit/>
          </a:bodyPr>
          <a:lstStyle/>
          <a:p>
            <a:pPr marL="210185" marR="107950" indent="-113030">
              <a:lnSpc>
                <a:spcPct val="100000"/>
              </a:lnSpc>
              <a:spcBef>
                <a:spcPts val="375"/>
              </a:spcBef>
            </a:pPr>
            <a:r>
              <a:rPr dirty="0" sz="800" spc="-10">
                <a:latin typeface="Arial"/>
                <a:cs typeface="Arial"/>
              </a:rPr>
              <a:t>1. </a:t>
            </a:r>
            <a:r>
              <a:rPr dirty="0" sz="800" spc="-5">
                <a:latin typeface="Arial"/>
                <a:cs typeface="Arial"/>
              </a:rPr>
              <a:t>Slave waits until </a:t>
            </a:r>
            <a:r>
              <a:rPr dirty="0" sz="800" spc="-10">
                <a:latin typeface="Arial"/>
                <a:cs typeface="Arial"/>
              </a:rPr>
              <a:t>E is </a:t>
            </a:r>
            <a:r>
              <a:rPr dirty="0" sz="800" spc="-5">
                <a:latin typeface="Arial"/>
                <a:cs typeface="Arial"/>
              </a:rPr>
              <a:t>active and  </a:t>
            </a:r>
            <a:r>
              <a:rPr dirty="0" sz="800">
                <a:latin typeface="Arial"/>
                <a:cs typeface="Arial"/>
              </a:rPr>
              <a:t>then </a:t>
            </a:r>
            <a:r>
              <a:rPr dirty="0" sz="800" spc="-5">
                <a:latin typeface="Arial"/>
                <a:cs typeface="Arial"/>
              </a:rPr>
              <a:t>transfers </a:t>
            </a:r>
            <a:r>
              <a:rPr dirty="0" sz="800" spc="5">
                <a:latin typeface="Arial"/>
                <a:cs typeface="Arial"/>
              </a:rPr>
              <a:t>the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data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60695" y="4582286"/>
            <a:ext cx="1752600" cy="1524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10795" rIns="0" bIns="0" rtlCol="0" vert="horz">
            <a:spAutoFit/>
          </a:bodyPr>
          <a:lstStyle/>
          <a:p>
            <a:pPr marL="487045">
              <a:lnSpc>
                <a:spcPct val="100000"/>
              </a:lnSpc>
              <a:spcBef>
                <a:spcPts val="85"/>
              </a:spcBef>
            </a:pPr>
            <a:r>
              <a:rPr dirty="0" sz="800" spc="-5" b="1">
                <a:latin typeface="Arial"/>
                <a:cs typeface="Arial"/>
              </a:rPr>
              <a:t>Terminate</a:t>
            </a:r>
            <a:r>
              <a:rPr dirty="0" sz="800" b="1">
                <a:latin typeface="Arial"/>
                <a:cs typeface="Arial"/>
              </a:rPr>
              <a:t> cycle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0695" y="4734686"/>
            <a:ext cx="1752600" cy="8382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47625" rIns="0" bIns="0" rtlCol="0" vert="horz">
            <a:spAutoFit/>
          </a:bodyPr>
          <a:lstStyle/>
          <a:p>
            <a:pPr algn="just" marL="210185" marR="121285" indent="-113030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210820" algn="l"/>
              </a:tabLst>
            </a:pPr>
            <a:r>
              <a:rPr dirty="0" sz="800" spc="-10">
                <a:latin typeface="Arial"/>
                <a:cs typeface="Arial"/>
              </a:rPr>
              <a:t>CPU </a:t>
            </a:r>
            <a:r>
              <a:rPr dirty="0" sz="800" spc="-5">
                <a:latin typeface="Arial"/>
                <a:cs typeface="Arial"/>
              </a:rPr>
              <a:t>waits until </a:t>
            </a:r>
            <a:r>
              <a:rPr dirty="0" sz="800" spc="-10">
                <a:latin typeface="Arial"/>
                <a:cs typeface="Arial"/>
              </a:rPr>
              <a:t>E goes </a:t>
            </a:r>
            <a:r>
              <a:rPr dirty="0" sz="800" spc="-5">
                <a:latin typeface="Arial"/>
                <a:cs typeface="Arial"/>
              </a:rPr>
              <a:t>low (on  a Read </a:t>
            </a:r>
            <a:r>
              <a:rPr dirty="0" sz="800" spc="5">
                <a:latin typeface="Arial"/>
                <a:cs typeface="Arial"/>
              </a:rPr>
              <a:t>cycle </a:t>
            </a:r>
            <a:r>
              <a:rPr dirty="0" sz="800">
                <a:latin typeface="Arial"/>
                <a:cs typeface="Arial"/>
              </a:rPr>
              <a:t>data </a:t>
            </a:r>
            <a:r>
              <a:rPr dirty="0" sz="800" spc="-10">
                <a:latin typeface="Arial"/>
                <a:cs typeface="Arial"/>
              </a:rPr>
              <a:t>is </a:t>
            </a:r>
            <a:r>
              <a:rPr dirty="0" sz="800">
                <a:latin typeface="Arial"/>
                <a:cs typeface="Arial"/>
              </a:rPr>
              <a:t>latched </a:t>
            </a:r>
            <a:r>
              <a:rPr dirty="0" sz="800" spc="-25">
                <a:latin typeface="Arial"/>
                <a:cs typeface="Arial"/>
              </a:rPr>
              <a:t>as  </a:t>
            </a:r>
            <a:r>
              <a:rPr dirty="0" sz="800" spc="-10">
                <a:latin typeface="Arial"/>
                <a:cs typeface="Arial"/>
              </a:rPr>
              <a:t>E goes </a:t>
            </a:r>
            <a:r>
              <a:rPr dirty="0" sz="800" spc="-5">
                <a:latin typeface="Arial"/>
                <a:cs typeface="Arial"/>
              </a:rPr>
              <a:t>low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internally)</a:t>
            </a:r>
            <a:endParaRPr sz="800">
              <a:latin typeface="Arial"/>
              <a:cs typeface="Arial"/>
            </a:endParaRPr>
          </a:p>
          <a:p>
            <a:pPr marL="210185" indent="-113030">
              <a:lnSpc>
                <a:spcPct val="100000"/>
              </a:lnSpc>
              <a:buAutoNum type="arabicPeriod"/>
              <a:tabLst>
                <a:tab pos="210820" algn="l"/>
              </a:tabLst>
            </a:pPr>
            <a:r>
              <a:rPr dirty="0" sz="800" spc="-10">
                <a:latin typeface="Arial"/>
                <a:cs typeface="Arial"/>
              </a:rPr>
              <a:t>CPU </a:t>
            </a:r>
            <a:r>
              <a:rPr dirty="0" sz="800" spc="-5">
                <a:latin typeface="Arial"/>
                <a:cs typeface="Arial"/>
              </a:rPr>
              <a:t>negates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VMA*</a:t>
            </a:r>
            <a:endParaRPr sz="800">
              <a:latin typeface="Arial"/>
              <a:cs typeface="Arial"/>
            </a:endParaRPr>
          </a:p>
          <a:p>
            <a:pPr marL="210185" marR="210185" indent="-113030">
              <a:lnSpc>
                <a:spcPct val="100000"/>
              </a:lnSpc>
              <a:buAutoNum type="arabicPeriod"/>
              <a:tabLst>
                <a:tab pos="210820" algn="l"/>
              </a:tabLst>
            </a:pPr>
            <a:r>
              <a:rPr dirty="0" sz="800" spc="-10">
                <a:latin typeface="Arial"/>
                <a:cs typeface="Arial"/>
              </a:rPr>
              <a:t>CPU </a:t>
            </a:r>
            <a:r>
              <a:rPr dirty="0" sz="800" spc="-5">
                <a:latin typeface="Arial"/>
                <a:cs typeface="Arial"/>
              </a:rPr>
              <a:t>negates AS*, </a:t>
            </a:r>
            <a:r>
              <a:rPr dirty="0" sz="800" spc="-10">
                <a:latin typeface="Arial"/>
                <a:cs typeface="Arial"/>
              </a:rPr>
              <a:t>UDS* </a:t>
            </a:r>
            <a:r>
              <a:rPr dirty="0" sz="800" spc="-5">
                <a:latin typeface="Arial"/>
                <a:cs typeface="Arial"/>
              </a:rPr>
              <a:t>and  LDS*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59271" y="2122551"/>
            <a:ext cx="1828800" cy="186055"/>
          </a:xfrm>
          <a:custGeom>
            <a:avLst/>
            <a:gdLst/>
            <a:ahLst/>
            <a:cxnLst/>
            <a:rect l="l" t="t" r="r" b="b"/>
            <a:pathLst>
              <a:path w="1828800" h="186055">
                <a:moveTo>
                  <a:pt x="0" y="0"/>
                </a:moveTo>
                <a:lnTo>
                  <a:pt x="0" y="121919"/>
                </a:lnTo>
                <a:lnTo>
                  <a:pt x="1828800" y="121919"/>
                </a:lnTo>
                <a:lnTo>
                  <a:pt x="1828800" y="1859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154543" y="2302382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70103" y="0"/>
                </a:moveTo>
                <a:lnTo>
                  <a:pt x="0" y="0"/>
                </a:lnTo>
                <a:lnTo>
                  <a:pt x="36575" y="70104"/>
                </a:lnTo>
                <a:lnTo>
                  <a:pt x="7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35471" y="2753486"/>
            <a:ext cx="1752600" cy="177165"/>
          </a:xfrm>
          <a:custGeom>
            <a:avLst/>
            <a:gdLst/>
            <a:ahLst/>
            <a:cxnLst/>
            <a:rect l="l" t="t" r="r" b="b"/>
            <a:pathLst>
              <a:path w="1752600" h="177164">
                <a:moveTo>
                  <a:pt x="1752600" y="0"/>
                </a:moveTo>
                <a:lnTo>
                  <a:pt x="1752600" y="118872"/>
                </a:lnTo>
                <a:lnTo>
                  <a:pt x="0" y="118872"/>
                </a:lnTo>
                <a:lnTo>
                  <a:pt x="0" y="17678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01942" y="2924175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5" h="70485">
                <a:moveTo>
                  <a:pt x="70104" y="0"/>
                </a:moveTo>
                <a:lnTo>
                  <a:pt x="0" y="0"/>
                </a:lnTo>
                <a:lnTo>
                  <a:pt x="33528" y="70103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5554598" y="2985135"/>
          <a:ext cx="2633980" cy="722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5030"/>
                <a:gridCol w="878205"/>
                <a:gridCol w="875030"/>
              </a:tblGrid>
              <a:tr h="153670">
                <a:tc gridSpan="2"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Synchronize with</a:t>
                      </a:r>
                      <a:r>
                        <a:rPr dirty="0" sz="8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Enable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43230">
                <a:tc gridSpan="2">
                  <a:txBody>
                    <a:bodyPr/>
                    <a:lstStyle/>
                    <a:p>
                      <a:pPr marL="215900" marR="89535" indent="-112395">
                        <a:lnSpc>
                          <a:spcPct val="100000"/>
                        </a:lnSpc>
                        <a:spcBef>
                          <a:spcPts val="265"/>
                        </a:spcBef>
                        <a:buAutoNum type="arabicPeriod"/>
                        <a:tabLst>
                          <a:tab pos="216535" algn="l"/>
                        </a:tabLst>
                      </a:pPr>
                      <a:r>
                        <a:rPr dirty="0" sz="800" spc="-10">
                          <a:latin typeface="Arial"/>
                          <a:cs typeface="Arial"/>
                        </a:rPr>
                        <a:t>CPU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monitors 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Enable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(E) until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it  goes</a:t>
                      </a:r>
                      <a:r>
                        <a:rPr dirty="0" sz="8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low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15900" indent="-1123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16535" algn="l"/>
                        </a:tabLst>
                      </a:pPr>
                      <a:r>
                        <a:rPr dirty="0" sz="800" spc="-10">
                          <a:latin typeface="Arial"/>
                          <a:cs typeface="Arial"/>
                        </a:rPr>
                        <a:t>CPU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asserts</a:t>
                      </a:r>
                      <a:r>
                        <a:rPr dirty="0" sz="8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VMA*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8154543" y="3750183"/>
            <a:ext cx="70485" cy="67310"/>
          </a:xfrm>
          <a:custGeom>
            <a:avLst/>
            <a:gdLst/>
            <a:ahLst/>
            <a:cxnLst/>
            <a:rect l="l" t="t" r="r" b="b"/>
            <a:pathLst>
              <a:path w="70484" h="67310">
                <a:moveTo>
                  <a:pt x="70103" y="0"/>
                </a:moveTo>
                <a:lnTo>
                  <a:pt x="0" y="0"/>
                </a:lnTo>
                <a:lnTo>
                  <a:pt x="36575" y="67055"/>
                </a:lnTo>
                <a:lnTo>
                  <a:pt x="7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35471" y="4320159"/>
            <a:ext cx="1752600" cy="201295"/>
          </a:xfrm>
          <a:custGeom>
            <a:avLst/>
            <a:gdLst/>
            <a:ahLst/>
            <a:cxnLst/>
            <a:rect l="l" t="t" r="r" b="b"/>
            <a:pathLst>
              <a:path w="1752600" h="201295">
                <a:moveTo>
                  <a:pt x="1752600" y="0"/>
                </a:moveTo>
                <a:lnTo>
                  <a:pt x="1752600" y="128015"/>
                </a:lnTo>
                <a:lnTo>
                  <a:pt x="0" y="128015"/>
                </a:lnTo>
                <a:lnTo>
                  <a:pt x="0" y="20116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01942" y="4515230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5" h="70485">
                <a:moveTo>
                  <a:pt x="70104" y="0"/>
                </a:moveTo>
                <a:lnTo>
                  <a:pt x="0" y="0"/>
                </a:lnTo>
                <a:lnTo>
                  <a:pt x="33528" y="70104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002146" y="1363091"/>
            <a:ext cx="71755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Bus</a:t>
            </a:r>
            <a:r>
              <a:rPr dirty="0" u="sng" sz="1000" spc="-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master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06563" y="1363091"/>
            <a:ext cx="61722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Bus</a:t>
            </a:r>
            <a:r>
              <a:rPr dirty="0" u="sng" sz="1000" spc="-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slave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84495" y="1772030"/>
            <a:ext cx="1752600" cy="350520"/>
          </a:xfrm>
          <a:custGeom>
            <a:avLst/>
            <a:gdLst/>
            <a:ahLst/>
            <a:cxnLst/>
            <a:rect l="l" t="t" r="r" b="b"/>
            <a:pathLst>
              <a:path w="1752600" h="350519">
                <a:moveTo>
                  <a:pt x="1752600" y="0"/>
                </a:moveTo>
                <a:lnTo>
                  <a:pt x="1752600" y="350519"/>
                </a:lnTo>
                <a:lnTo>
                  <a:pt x="0" y="350519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490590" y="1808099"/>
            <a:ext cx="1740535" cy="27114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200660" marR="221615" indent="-109855">
              <a:lnSpc>
                <a:spcPct val="102499"/>
              </a:lnSpc>
              <a:spcBef>
                <a:spcPts val="65"/>
              </a:spcBef>
            </a:pPr>
            <a:r>
              <a:rPr dirty="0" sz="800" spc="-10">
                <a:latin typeface="Arial"/>
                <a:cs typeface="Arial"/>
              </a:rPr>
              <a:t>1. CPU </a:t>
            </a:r>
            <a:r>
              <a:rPr dirty="0" sz="800" spc="-5">
                <a:latin typeface="Arial"/>
                <a:cs typeface="Arial"/>
              </a:rPr>
              <a:t>starts a </a:t>
            </a:r>
            <a:r>
              <a:rPr dirty="0" sz="800">
                <a:latin typeface="Arial"/>
                <a:cs typeface="Arial"/>
              </a:rPr>
              <a:t>normal </a:t>
            </a:r>
            <a:r>
              <a:rPr dirty="0" sz="800" spc="-5">
                <a:latin typeface="Arial"/>
                <a:cs typeface="Arial"/>
              </a:rPr>
              <a:t>Read </a:t>
            </a:r>
            <a:r>
              <a:rPr dirty="0" sz="800" spc="-15">
                <a:latin typeface="Arial"/>
                <a:cs typeface="Arial"/>
              </a:rPr>
              <a:t>or  </a:t>
            </a:r>
            <a:r>
              <a:rPr dirty="0" sz="800" spc="5">
                <a:latin typeface="Arial"/>
                <a:cs typeface="Arial"/>
              </a:rPr>
              <a:t>Write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5">
                <a:latin typeface="Arial"/>
                <a:cs typeface="Arial"/>
              </a:rPr>
              <a:t>cycle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560695" y="5725286"/>
            <a:ext cx="1752600" cy="152400"/>
          </a:xfrm>
          <a:custGeom>
            <a:avLst/>
            <a:gdLst/>
            <a:ahLst/>
            <a:cxnLst/>
            <a:rect l="l" t="t" r="r" b="b"/>
            <a:pathLst>
              <a:path w="1752600" h="152400">
                <a:moveTo>
                  <a:pt x="1752600" y="0"/>
                </a:moveTo>
                <a:lnTo>
                  <a:pt x="1752600" y="152400"/>
                </a:lnTo>
                <a:lnTo>
                  <a:pt x="0" y="152400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560695" y="5725286"/>
            <a:ext cx="1752600" cy="1524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10795" rIns="0" bIns="0" rtlCol="0" vert="horz">
            <a:spAutoFit/>
          </a:bodyPr>
          <a:lstStyle/>
          <a:p>
            <a:pPr marL="499745">
              <a:lnSpc>
                <a:spcPct val="100000"/>
              </a:lnSpc>
              <a:spcBef>
                <a:spcPts val="85"/>
              </a:spcBef>
            </a:pPr>
            <a:r>
              <a:rPr dirty="0" sz="800" spc="-10" b="1">
                <a:latin typeface="Arial"/>
                <a:cs typeface="Arial"/>
              </a:rPr>
              <a:t>Start </a:t>
            </a:r>
            <a:r>
              <a:rPr dirty="0" sz="800" spc="-5" b="1">
                <a:latin typeface="Arial"/>
                <a:cs typeface="Arial"/>
              </a:rPr>
              <a:t>next</a:t>
            </a:r>
            <a:r>
              <a:rPr dirty="0" sz="800" spc="3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cycle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60695" y="5877686"/>
            <a:ext cx="1752600" cy="226060"/>
          </a:xfrm>
          <a:custGeom>
            <a:avLst/>
            <a:gdLst/>
            <a:ahLst/>
            <a:cxnLst/>
            <a:rect l="l" t="t" r="r" b="b"/>
            <a:pathLst>
              <a:path w="1752600" h="226060">
                <a:moveTo>
                  <a:pt x="1752600" y="0"/>
                </a:moveTo>
                <a:lnTo>
                  <a:pt x="1752600" y="225551"/>
                </a:lnTo>
                <a:lnTo>
                  <a:pt x="0" y="225552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35471" y="5572886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401942" y="5658230"/>
            <a:ext cx="70485" cy="67310"/>
          </a:xfrm>
          <a:custGeom>
            <a:avLst/>
            <a:gdLst/>
            <a:ahLst/>
            <a:cxnLst/>
            <a:rect l="l" t="t" r="r" b="b"/>
            <a:pathLst>
              <a:path w="70485" h="67310">
                <a:moveTo>
                  <a:pt x="70104" y="0"/>
                </a:moveTo>
                <a:lnTo>
                  <a:pt x="0" y="0"/>
                </a:lnTo>
                <a:lnTo>
                  <a:pt x="33528" y="67056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3710940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Direct </a:t>
            </a:r>
            <a:r>
              <a:rPr dirty="0"/>
              <a:t>Memory Access</a:t>
            </a:r>
            <a:r>
              <a:rPr dirty="0" spc="-45"/>
              <a:t> </a:t>
            </a:r>
            <a:r>
              <a:rPr dirty="0" spc="-5"/>
              <a:t>(DMA)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252095" marR="765175" indent="-231775">
              <a:lnSpc>
                <a:spcPct val="100000"/>
              </a:lnSpc>
              <a:spcBef>
                <a:spcPts val="90"/>
              </a:spcBef>
            </a:pPr>
            <a:r>
              <a:rPr dirty="0" sz="500" spc="445" b="0">
                <a:latin typeface="Times New Roman"/>
                <a:cs typeface="Times New Roman"/>
              </a:rPr>
              <a:t>g </a:t>
            </a:r>
            <a:r>
              <a:rPr dirty="0" spc="-10"/>
              <a:t>DMA is </a:t>
            </a:r>
            <a:r>
              <a:rPr dirty="0" spc="-5"/>
              <a:t>a process </a:t>
            </a:r>
            <a:r>
              <a:rPr dirty="0" spc="5"/>
              <a:t>in </a:t>
            </a:r>
            <a:r>
              <a:rPr dirty="0" spc="-10"/>
              <a:t>which </a:t>
            </a:r>
            <a:r>
              <a:rPr dirty="0" spc="-5"/>
              <a:t>a device </a:t>
            </a:r>
            <a:r>
              <a:rPr dirty="0" spc="-10"/>
              <a:t>(slave) requests </a:t>
            </a:r>
            <a:r>
              <a:rPr dirty="0" spc="-5"/>
              <a:t>the </a:t>
            </a:r>
            <a:r>
              <a:rPr dirty="0" spc="-15"/>
              <a:t>use </a:t>
            </a:r>
            <a:r>
              <a:rPr dirty="0" spc="-10"/>
              <a:t>of </a:t>
            </a:r>
            <a:r>
              <a:rPr dirty="0" spc="-5"/>
              <a:t>the master’s </a:t>
            </a:r>
            <a:r>
              <a:rPr dirty="0" spc="-15"/>
              <a:t>buses  </a:t>
            </a:r>
            <a:r>
              <a:rPr dirty="0" spc="-10"/>
              <a:t>(address, data </a:t>
            </a:r>
            <a:r>
              <a:rPr dirty="0" spc="-5"/>
              <a:t>and </a:t>
            </a:r>
            <a:r>
              <a:rPr dirty="0" spc="-10"/>
              <a:t>control) </a:t>
            </a:r>
            <a:r>
              <a:rPr dirty="0" spc="-15"/>
              <a:t>for </a:t>
            </a:r>
            <a:r>
              <a:rPr dirty="0"/>
              <a:t>its own</a:t>
            </a:r>
            <a:r>
              <a:rPr dirty="0" spc="15"/>
              <a:t> </a:t>
            </a:r>
            <a:r>
              <a:rPr dirty="0" spc="-5"/>
              <a:t>use</a:t>
            </a:r>
            <a:endParaRPr sz="500">
              <a:latin typeface="Times New Roman"/>
              <a:cs typeface="Times New Roman"/>
            </a:endParaRPr>
          </a:p>
          <a:p>
            <a:pPr marL="480695">
              <a:lnSpc>
                <a:spcPct val="100000"/>
              </a:lnSpc>
              <a:spcBef>
                <a:spcPts val="320"/>
              </a:spcBef>
            </a:pPr>
            <a:r>
              <a:rPr dirty="0" sz="450" spc="370" b="0">
                <a:solidFill>
                  <a:srgbClr val="000000"/>
                </a:solidFill>
                <a:latin typeface="Times New Roman"/>
                <a:cs typeface="Times New Roman"/>
              </a:rPr>
              <a:t>n </a:t>
            </a:r>
            <a:r>
              <a:rPr dirty="0" sz="1200" b="0">
                <a:solidFill>
                  <a:srgbClr val="000000"/>
                </a:solidFill>
                <a:latin typeface="Arial"/>
                <a:cs typeface="Arial"/>
              </a:rPr>
              <a:t>In a </a:t>
            </a:r>
            <a:r>
              <a:rPr dirty="0" sz="1200" spc="-5" b="0">
                <a:solidFill>
                  <a:srgbClr val="000000"/>
                </a:solidFill>
                <a:latin typeface="Arial"/>
                <a:cs typeface="Arial"/>
              </a:rPr>
              <a:t>microprocessor-based </a:t>
            </a:r>
            <a:r>
              <a:rPr dirty="0" sz="1200" b="0">
                <a:solidFill>
                  <a:srgbClr val="000000"/>
                </a:solidFill>
                <a:latin typeface="Arial"/>
                <a:cs typeface="Arial"/>
              </a:rPr>
              <a:t>system, </a:t>
            </a:r>
            <a:r>
              <a:rPr dirty="0" sz="1200" spc="-10" b="0">
                <a:solidFill>
                  <a:srgbClr val="000000"/>
                </a:solidFill>
                <a:latin typeface="Arial"/>
                <a:cs typeface="Arial"/>
              </a:rPr>
              <a:t>the master </a:t>
            </a:r>
            <a:r>
              <a:rPr dirty="0" sz="1200" b="0">
                <a:solidFill>
                  <a:srgbClr val="000000"/>
                </a:solidFill>
                <a:latin typeface="Arial"/>
                <a:cs typeface="Arial"/>
              </a:rPr>
              <a:t>is </a:t>
            </a:r>
            <a:r>
              <a:rPr dirty="0" sz="1200" spc="-5" b="0">
                <a:solidFill>
                  <a:srgbClr val="000000"/>
                </a:solidFill>
                <a:latin typeface="Arial"/>
                <a:cs typeface="Arial"/>
              </a:rPr>
              <a:t>usually </a:t>
            </a:r>
            <a:r>
              <a:rPr dirty="0" sz="1200" b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dirty="0" sz="1200" spc="1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spc="-5" b="0">
                <a:solidFill>
                  <a:srgbClr val="000000"/>
                </a:solidFill>
                <a:latin typeface="Arial"/>
                <a:cs typeface="Arial"/>
              </a:rPr>
              <a:t>CPU</a:t>
            </a:r>
            <a:endParaRPr sz="1200">
              <a:latin typeface="Arial"/>
              <a:cs typeface="Arial"/>
            </a:endParaRPr>
          </a:p>
          <a:p>
            <a:pPr marL="252095" marR="5080" indent="-231775">
              <a:lnSpc>
                <a:spcPct val="100000"/>
              </a:lnSpc>
              <a:spcBef>
                <a:spcPts val="280"/>
              </a:spcBef>
            </a:pPr>
            <a:r>
              <a:rPr dirty="0" sz="500" spc="445" b="0">
                <a:latin typeface="Times New Roman"/>
                <a:cs typeface="Times New Roman"/>
              </a:rPr>
              <a:t>g </a:t>
            </a:r>
            <a:r>
              <a:rPr dirty="0" spc="-15"/>
              <a:t>Once the </a:t>
            </a:r>
            <a:r>
              <a:rPr dirty="0" spc="-10"/>
              <a:t>slave </a:t>
            </a:r>
            <a:r>
              <a:rPr dirty="0" spc="-5"/>
              <a:t>device has control </a:t>
            </a:r>
            <a:r>
              <a:rPr dirty="0" spc="-10"/>
              <a:t>of </a:t>
            </a:r>
            <a:r>
              <a:rPr dirty="0" spc="-15"/>
              <a:t>the bus, </a:t>
            </a:r>
            <a:r>
              <a:rPr dirty="0" spc="-10"/>
              <a:t>it </a:t>
            </a:r>
            <a:r>
              <a:rPr dirty="0" spc="-5"/>
              <a:t>can read </a:t>
            </a:r>
            <a:r>
              <a:rPr dirty="0" spc="-10"/>
              <a:t>or </a:t>
            </a:r>
            <a:r>
              <a:rPr dirty="0" spc="-5"/>
              <a:t>write </a:t>
            </a:r>
            <a:r>
              <a:rPr dirty="0"/>
              <a:t>to </a:t>
            </a:r>
            <a:r>
              <a:rPr dirty="0" spc="-5"/>
              <a:t>the </a:t>
            </a:r>
            <a:r>
              <a:rPr dirty="0" spc="-10"/>
              <a:t>system </a:t>
            </a:r>
            <a:r>
              <a:rPr dirty="0" spc="-5"/>
              <a:t>memory </a:t>
            </a:r>
            <a:r>
              <a:rPr dirty="0" spc="-15"/>
              <a:t>as  </a:t>
            </a:r>
            <a:r>
              <a:rPr dirty="0" spc="-10"/>
              <a:t>necessary. </a:t>
            </a:r>
            <a:r>
              <a:rPr dirty="0" spc="-5"/>
              <a:t>When the </a:t>
            </a:r>
            <a:r>
              <a:rPr dirty="0" spc="-10"/>
              <a:t>slave device is finished, it </a:t>
            </a:r>
            <a:r>
              <a:rPr dirty="0" spc="-5"/>
              <a:t>releases </a:t>
            </a:r>
            <a:r>
              <a:rPr dirty="0" spc="-10"/>
              <a:t>control of </a:t>
            </a:r>
            <a:r>
              <a:rPr dirty="0" spc="-5"/>
              <a:t>the master’s </a:t>
            </a:r>
            <a:r>
              <a:rPr dirty="0" spc="-10"/>
              <a:t>buses, </a:t>
            </a:r>
            <a:r>
              <a:rPr dirty="0" spc="-5"/>
              <a:t>and  </a:t>
            </a:r>
            <a:r>
              <a:rPr dirty="0" spc="-15"/>
              <a:t>the </a:t>
            </a:r>
            <a:r>
              <a:rPr dirty="0" spc="-5"/>
              <a:t>system returns </a:t>
            </a:r>
            <a:r>
              <a:rPr dirty="0" spc="-10"/>
              <a:t>to</a:t>
            </a:r>
            <a:r>
              <a:rPr dirty="0" spc="30"/>
              <a:t> </a:t>
            </a:r>
            <a:r>
              <a:rPr dirty="0" spc="-5"/>
              <a:t>normal</a:t>
            </a:r>
            <a:endParaRPr sz="5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spcBef>
                <a:spcPts val="335"/>
              </a:spcBef>
            </a:pPr>
            <a:r>
              <a:rPr dirty="0" sz="500" spc="445" b="0">
                <a:latin typeface="Times New Roman"/>
                <a:cs typeface="Times New Roman"/>
              </a:rPr>
              <a:t>g </a:t>
            </a:r>
            <a:r>
              <a:rPr dirty="0" u="sng" spc="-10">
                <a:uFill>
                  <a:solidFill>
                    <a:srgbClr val="00664D"/>
                  </a:solidFill>
                </a:uFill>
              </a:rPr>
              <a:t>DMA is used </a:t>
            </a:r>
            <a:r>
              <a:rPr dirty="0" u="sng">
                <a:uFill>
                  <a:solidFill>
                    <a:srgbClr val="00664D"/>
                  </a:solidFill>
                </a:uFill>
              </a:rPr>
              <a:t>to </a:t>
            </a:r>
            <a:r>
              <a:rPr dirty="0" u="sng" spc="-10">
                <a:uFill>
                  <a:solidFill>
                    <a:srgbClr val="00664D"/>
                  </a:solidFill>
                </a:uFill>
              </a:rPr>
              <a:t>achieve </a:t>
            </a:r>
            <a:r>
              <a:rPr dirty="0" u="sng" spc="-5">
                <a:uFill>
                  <a:solidFill>
                    <a:srgbClr val="00664D"/>
                  </a:solidFill>
                </a:uFill>
              </a:rPr>
              <a:t>faster </a:t>
            </a:r>
            <a:r>
              <a:rPr dirty="0" u="sng" spc="-10">
                <a:uFill>
                  <a:solidFill>
                    <a:srgbClr val="00664D"/>
                  </a:solidFill>
                </a:uFill>
              </a:rPr>
              <a:t>data </a:t>
            </a:r>
            <a:r>
              <a:rPr dirty="0" u="sng" spc="-5">
                <a:uFill>
                  <a:solidFill>
                    <a:srgbClr val="00664D"/>
                  </a:solidFill>
                </a:uFill>
              </a:rPr>
              <a:t>transfer</a:t>
            </a:r>
            <a:r>
              <a:rPr dirty="0" spc="-5"/>
              <a:t> rates </a:t>
            </a:r>
            <a:r>
              <a:rPr dirty="0" spc="-10"/>
              <a:t>than those attainable with </a:t>
            </a:r>
            <a:r>
              <a:rPr dirty="0" spc="-5"/>
              <a:t>the</a:t>
            </a:r>
            <a:r>
              <a:rPr dirty="0" spc="50"/>
              <a:t> </a:t>
            </a:r>
            <a:r>
              <a:rPr dirty="0" spc="-5"/>
              <a:t>CPU</a:t>
            </a:r>
            <a:endParaRPr sz="5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spcBef>
                <a:spcPts val="335"/>
              </a:spcBef>
            </a:pPr>
            <a:r>
              <a:rPr dirty="0" sz="500" spc="445" b="0">
                <a:latin typeface="Times New Roman"/>
                <a:cs typeface="Times New Roman"/>
              </a:rPr>
              <a:t>g </a:t>
            </a:r>
            <a:r>
              <a:rPr dirty="0" spc="-10"/>
              <a:t>To </a:t>
            </a:r>
            <a:r>
              <a:rPr dirty="0" spc="-5"/>
              <a:t>perform </a:t>
            </a:r>
            <a:r>
              <a:rPr dirty="0" spc="-10"/>
              <a:t>DMA on </a:t>
            </a:r>
            <a:r>
              <a:rPr dirty="0" spc="-15"/>
              <a:t>the </a:t>
            </a:r>
            <a:r>
              <a:rPr dirty="0" spc="-10"/>
              <a:t>68000, three signals </a:t>
            </a:r>
            <a:r>
              <a:rPr dirty="0"/>
              <a:t>are</a:t>
            </a:r>
            <a:r>
              <a:rPr dirty="0" spc="125"/>
              <a:t> </a:t>
            </a:r>
            <a:r>
              <a:rPr dirty="0" spc="-10"/>
              <a:t>used</a:t>
            </a:r>
            <a:endParaRPr sz="500">
              <a:latin typeface="Times New Roman"/>
              <a:cs typeface="Times New Roman"/>
            </a:endParaRPr>
          </a:p>
          <a:p>
            <a:pPr marL="480695">
              <a:lnSpc>
                <a:spcPct val="100000"/>
              </a:lnSpc>
              <a:spcBef>
                <a:spcPts val="320"/>
              </a:spcBef>
            </a:pPr>
            <a:r>
              <a:rPr dirty="0" sz="450" spc="370" b="0">
                <a:solidFill>
                  <a:srgbClr val="000000"/>
                </a:solidFill>
                <a:latin typeface="Times New Roman"/>
                <a:cs typeface="Times New Roman"/>
              </a:rPr>
              <a:t>n </a:t>
            </a:r>
            <a:r>
              <a:rPr dirty="0" sz="1200" spc="-5" b="0">
                <a:solidFill>
                  <a:srgbClr val="000000"/>
                </a:solidFill>
                <a:latin typeface="Arial"/>
                <a:cs typeface="Arial"/>
              </a:rPr>
              <a:t>Bus Request</a:t>
            </a:r>
            <a:r>
              <a:rPr dirty="0" sz="1200" spc="114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spc="-10" b="0">
                <a:solidFill>
                  <a:srgbClr val="000000"/>
                </a:solidFill>
                <a:latin typeface="Arial"/>
                <a:cs typeface="Arial"/>
              </a:rPr>
              <a:t>(BR*)</a:t>
            </a:r>
            <a:endParaRPr sz="1200">
              <a:latin typeface="Arial"/>
              <a:cs typeface="Arial"/>
            </a:endParaRPr>
          </a:p>
          <a:p>
            <a:pPr marL="480695">
              <a:lnSpc>
                <a:spcPct val="100000"/>
              </a:lnSpc>
              <a:spcBef>
                <a:spcPts val="265"/>
              </a:spcBef>
            </a:pPr>
            <a:r>
              <a:rPr dirty="0" sz="450" spc="370" b="0">
                <a:solidFill>
                  <a:srgbClr val="000000"/>
                </a:solidFill>
                <a:latin typeface="Times New Roman"/>
                <a:cs typeface="Times New Roman"/>
              </a:rPr>
              <a:t>n </a:t>
            </a:r>
            <a:r>
              <a:rPr dirty="0" sz="1200" spc="-5" b="0">
                <a:solidFill>
                  <a:srgbClr val="000000"/>
                </a:solidFill>
                <a:latin typeface="Arial"/>
                <a:cs typeface="Arial"/>
              </a:rPr>
              <a:t>Bus </a:t>
            </a:r>
            <a:r>
              <a:rPr dirty="0" sz="1200" b="0">
                <a:solidFill>
                  <a:srgbClr val="000000"/>
                </a:solidFill>
                <a:latin typeface="Arial"/>
                <a:cs typeface="Arial"/>
              </a:rPr>
              <a:t>Grant</a:t>
            </a:r>
            <a:r>
              <a:rPr dirty="0" sz="1200" spc="114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spc="-5" b="0">
                <a:solidFill>
                  <a:srgbClr val="000000"/>
                </a:solidFill>
                <a:latin typeface="Arial"/>
                <a:cs typeface="Arial"/>
              </a:rPr>
              <a:t>(BG*)</a:t>
            </a:r>
            <a:endParaRPr sz="1200">
              <a:latin typeface="Arial"/>
              <a:cs typeface="Arial"/>
            </a:endParaRPr>
          </a:p>
          <a:p>
            <a:pPr marL="480695">
              <a:lnSpc>
                <a:spcPct val="100000"/>
              </a:lnSpc>
              <a:spcBef>
                <a:spcPts val="290"/>
              </a:spcBef>
            </a:pPr>
            <a:r>
              <a:rPr dirty="0" sz="450" spc="370" b="0">
                <a:solidFill>
                  <a:srgbClr val="000000"/>
                </a:solidFill>
                <a:latin typeface="Times New Roman"/>
                <a:cs typeface="Times New Roman"/>
              </a:rPr>
              <a:t>n </a:t>
            </a:r>
            <a:r>
              <a:rPr dirty="0" sz="1200" spc="-5" b="0">
                <a:solidFill>
                  <a:srgbClr val="000000"/>
                </a:solidFill>
                <a:latin typeface="Arial"/>
                <a:cs typeface="Arial"/>
              </a:rPr>
              <a:t>Bus </a:t>
            </a:r>
            <a:r>
              <a:rPr dirty="0" sz="1200" b="0">
                <a:solidFill>
                  <a:srgbClr val="000000"/>
                </a:solidFill>
                <a:latin typeface="Arial"/>
                <a:cs typeface="Arial"/>
              </a:rPr>
              <a:t>Grant </a:t>
            </a:r>
            <a:r>
              <a:rPr dirty="0" sz="1200" spc="-10" b="0">
                <a:solidFill>
                  <a:srgbClr val="000000"/>
                </a:solidFill>
                <a:latin typeface="Arial"/>
                <a:cs typeface="Arial"/>
              </a:rPr>
              <a:t>Acknowledge</a:t>
            </a:r>
            <a:r>
              <a:rPr dirty="0" sz="1200" spc="12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spc="-10" b="0">
                <a:solidFill>
                  <a:srgbClr val="000000"/>
                </a:solidFill>
                <a:latin typeface="Arial"/>
                <a:cs typeface="Arial"/>
              </a:rPr>
              <a:t>(BGACK*)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89488" y="4059430"/>
            <a:ext cx="5269744" cy="2263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2498090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5"/>
              <a:t>Why </a:t>
            </a:r>
            <a:r>
              <a:rPr dirty="0"/>
              <a:t>is </a:t>
            </a:r>
            <a:r>
              <a:rPr dirty="0" spc="-5"/>
              <a:t>DMA</a:t>
            </a:r>
            <a:r>
              <a:rPr dirty="0" spc="-55"/>
              <a:t> </a:t>
            </a:r>
            <a:r>
              <a:rPr dirty="0" spc="-5"/>
              <a:t>faster?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067435" y="1405775"/>
            <a:ext cx="7995284" cy="37655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Consider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problem of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writing a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block of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memory </a:t>
            </a:r>
            <a:r>
              <a:rPr dirty="0" sz="1400" b="1">
                <a:solidFill>
                  <a:srgbClr val="00664D"/>
                </a:solidFill>
                <a:latin typeface="Arial"/>
                <a:cs typeface="Arial"/>
              </a:rPr>
              <a:t>to an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output port,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one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byte at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</a:t>
            </a:r>
            <a:r>
              <a:rPr dirty="0" sz="1400" spc="15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time.</a:t>
            </a:r>
            <a:endParaRPr sz="1400">
              <a:latin typeface="Arial"/>
              <a:cs typeface="Arial"/>
            </a:endParaRPr>
          </a:p>
          <a:p>
            <a:pPr algn="ctr" marR="4202430">
              <a:lnSpc>
                <a:spcPct val="100000"/>
              </a:lnSpc>
            </a:pP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following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tasks must </a:t>
            </a:r>
            <a:r>
              <a:rPr dirty="0" sz="1400" b="1">
                <a:solidFill>
                  <a:srgbClr val="00664D"/>
                </a:solidFill>
                <a:latin typeface="Arial"/>
                <a:cs typeface="Arial"/>
              </a:rPr>
              <a:t>be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performed</a:t>
            </a:r>
            <a:endParaRPr sz="14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Initialize memory </a:t>
            </a:r>
            <a:r>
              <a:rPr dirty="0" sz="1200" spc="-10">
                <a:latin typeface="Arial"/>
                <a:cs typeface="Arial"/>
              </a:rPr>
              <a:t>and output </a:t>
            </a:r>
            <a:r>
              <a:rPr dirty="0" sz="1200" spc="-5">
                <a:latin typeface="Arial"/>
                <a:cs typeface="Arial"/>
              </a:rPr>
              <a:t>port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addresses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6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Repeat until all </a:t>
            </a:r>
            <a:r>
              <a:rPr dirty="0" sz="1200">
                <a:latin typeface="Arial"/>
                <a:cs typeface="Arial"/>
              </a:rPr>
              <a:t>bytes </a:t>
            </a:r>
            <a:r>
              <a:rPr dirty="0" sz="1200" spc="-10">
                <a:latin typeface="Arial"/>
                <a:cs typeface="Arial"/>
              </a:rPr>
              <a:t>are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transferred: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Read </a:t>
            </a:r>
            <a:r>
              <a:rPr dirty="0" sz="1000">
                <a:latin typeface="Arial"/>
                <a:cs typeface="Arial"/>
              </a:rPr>
              <a:t>byte from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memory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Write </a:t>
            </a:r>
            <a:r>
              <a:rPr dirty="0" sz="1000" spc="-5">
                <a:latin typeface="Arial"/>
                <a:cs typeface="Arial"/>
              </a:rPr>
              <a:t>byte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output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port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Increment memory</a:t>
            </a:r>
            <a:r>
              <a:rPr dirty="0" sz="1000" spc="-1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address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Check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see </a:t>
            </a:r>
            <a:r>
              <a:rPr dirty="0" sz="1000" spc="-5">
                <a:latin typeface="Arial"/>
                <a:cs typeface="Arial"/>
              </a:rPr>
              <a:t>if all </a:t>
            </a:r>
            <a:r>
              <a:rPr dirty="0" sz="1000">
                <a:latin typeface="Arial"/>
                <a:cs typeface="Arial"/>
              </a:rPr>
              <a:t>bytes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transferred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Wait </a:t>
            </a:r>
            <a:r>
              <a:rPr dirty="0" sz="1000" spc="-10">
                <a:latin typeface="Arial"/>
                <a:cs typeface="Arial"/>
              </a:rPr>
              <a:t>until output </a:t>
            </a:r>
            <a:r>
              <a:rPr dirty="0" sz="1000" spc="-5">
                <a:latin typeface="Arial"/>
                <a:cs typeface="Arial"/>
              </a:rPr>
              <a:t>port ready </a:t>
            </a:r>
            <a:r>
              <a:rPr dirty="0" sz="1000">
                <a:latin typeface="Arial"/>
                <a:cs typeface="Arial"/>
              </a:rPr>
              <a:t>for </a:t>
            </a:r>
            <a:r>
              <a:rPr dirty="0" sz="1000" spc="-10">
                <a:latin typeface="Arial"/>
                <a:cs typeface="Arial"/>
              </a:rPr>
              <a:t>next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byte</a:t>
            </a:r>
            <a:endParaRPr sz="1000">
              <a:latin typeface="Arial"/>
              <a:cs typeface="Arial"/>
            </a:endParaRPr>
          </a:p>
          <a:p>
            <a:pPr marL="243840" marR="630555" indent="-231775">
              <a:lnSpc>
                <a:spcPct val="100000"/>
              </a:lnSpc>
              <a:spcBef>
                <a:spcPts val="300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With this approach,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only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 fraction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of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memory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cycles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are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used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for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actual data  transfer</a:t>
            </a:r>
            <a:endParaRPr sz="1400">
              <a:latin typeface="Arial"/>
              <a:cs typeface="Arial"/>
            </a:endParaRPr>
          </a:p>
          <a:p>
            <a:pPr marL="698500" marR="436880" indent="-226060">
              <a:lnSpc>
                <a:spcPct val="100000"/>
              </a:lnSpc>
              <a:spcBef>
                <a:spcPts val="29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speed </a:t>
            </a:r>
            <a:r>
              <a:rPr dirty="0" sz="1200">
                <a:latin typeface="Arial"/>
                <a:cs typeface="Arial"/>
              </a:rPr>
              <a:t>of the data </a:t>
            </a:r>
            <a:r>
              <a:rPr dirty="0" sz="1200" spc="-10">
                <a:latin typeface="Arial"/>
                <a:cs typeface="Arial"/>
              </a:rPr>
              <a:t>transfer </a:t>
            </a:r>
            <a:r>
              <a:rPr dirty="0" sz="1200" spc="-5">
                <a:latin typeface="Arial"/>
                <a:cs typeface="Arial"/>
              </a:rPr>
              <a:t>is much less </a:t>
            </a:r>
            <a:r>
              <a:rPr dirty="0" sz="1200" spc="-15">
                <a:latin typeface="Arial"/>
                <a:cs typeface="Arial"/>
              </a:rPr>
              <a:t>than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maximum </a:t>
            </a:r>
            <a:r>
              <a:rPr dirty="0" sz="1200">
                <a:latin typeface="Arial"/>
                <a:cs typeface="Arial"/>
              </a:rPr>
              <a:t>rate at </a:t>
            </a:r>
            <a:r>
              <a:rPr dirty="0" sz="1200" spc="-5">
                <a:latin typeface="Arial"/>
                <a:cs typeface="Arial"/>
              </a:rPr>
              <a:t>which </a:t>
            </a:r>
            <a:r>
              <a:rPr dirty="0" sz="1200">
                <a:latin typeface="Arial"/>
                <a:cs typeface="Arial"/>
              </a:rPr>
              <a:t>data </a:t>
            </a:r>
            <a:r>
              <a:rPr dirty="0" sz="1200" spc="-10">
                <a:latin typeface="Arial"/>
                <a:cs typeface="Arial"/>
              </a:rPr>
              <a:t>can be read </a:t>
            </a:r>
            <a:r>
              <a:rPr dirty="0" sz="1200" spc="-5">
                <a:latin typeface="Arial"/>
                <a:cs typeface="Arial"/>
              </a:rPr>
              <a:t>from </a:t>
            </a:r>
            <a:r>
              <a:rPr dirty="0" sz="1200">
                <a:latin typeface="Arial"/>
                <a:cs typeface="Arial"/>
              </a:rPr>
              <a:t>the  memory</a:t>
            </a:r>
            <a:endParaRPr sz="1200">
              <a:latin typeface="Arial"/>
              <a:cs typeface="Arial"/>
            </a:endParaRPr>
          </a:p>
          <a:p>
            <a:pPr marL="243840" marR="215900" indent="-231775">
              <a:lnSpc>
                <a:spcPct val="100000"/>
              </a:lnSpc>
              <a:spcBef>
                <a:spcPts val="305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DMA is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performed with a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device called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DMA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controller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(DMAC), which can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be thought of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 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very specialized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microprocessor,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except</a:t>
            </a:r>
            <a:r>
              <a:rPr dirty="0" sz="1400" spc="1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for</a:t>
            </a:r>
            <a:endParaRPr sz="1400">
              <a:latin typeface="Arial"/>
              <a:cs typeface="Arial"/>
            </a:endParaRPr>
          </a:p>
          <a:p>
            <a:pPr marL="698500" marR="5080" indent="-22606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unlike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data </a:t>
            </a:r>
            <a:r>
              <a:rPr dirty="0" sz="1200" spc="-5">
                <a:latin typeface="Arial"/>
                <a:cs typeface="Arial"/>
              </a:rPr>
              <a:t>transfer performed </a:t>
            </a:r>
            <a:r>
              <a:rPr dirty="0" sz="1200">
                <a:latin typeface="Arial"/>
                <a:cs typeface="Arial"/>
              </a:rPr>
              <a:t>by the </a:t>
            </a:r>
            <a:r>
              <a:rPr dirty="0" sz="1200" spc="-5">
                <a:latin typeface="Arial"/>
                <a:cs typeface="Arial"/>
              </a:rPr>
              <a:t>CPU,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5">
                <a:latin typeface="Arial"/>
                <a:cs typeface="Arial"/>
              </a:rPr>
              <a:t>instructions need </a:t>
            </a:r>
            <a:r>
              <a:rPr dirty="0" sz="1200">
                <a:latin typeface="Arial"/>
                <a:cs typeface="Arial"/>
              </a:rPr>
              <a:t>to be </a:t>
            </a:r>
            <a:r>
              <a:rPr dirty="0" sz="1200" spc="-10">
                <a:latin typeface="Arial"/>
                <a:cs typeface="Arial"/>
              </a:rPr>
              <a:t>fetched </a:t>
            </a:r>
            <a:r>
              <a:rPr dirty="0" sz="1200" spc="-5">
                <a:latin typeface="Arial"/>
                <a:cs typeface="Arial"/>
              </a:rPr>
              <a:t>during </a:t>
            </a:r>
            <a:r>
              <a:rPr dirty="0" sz="1200" spc="-1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transfer </a:t>
            </a:r>
            <a:r>
              <a:rPr dirty="0" sz="1200">
                <a:latin typeface="Arial"/>
                <a:cs typeface="Arial"/>
              </a:rPr>
              <a:t>to </a:t>
            </a:r>
            <a:r>
              <a:rPr dirty="0" sz="1200" spc="-5">
                <a:latin typeface="Arial"/>
                <a:cs typeface="Arial"/>
              </a:rPr>
              <a:t>tell </a:t>
            </a:r>
            <a:r>
              <a:rPr dirty="0" sz="1200" spc="-10">
                <a:latin typeface="Arial"/>
                <a:cs typeface="Arial"/>
              </a:rPr>
              <a:t>the  </a:t>
            </a:r>
            <a:r>
              <a:rPr dirty="0" sz="1200" spc="-5">
                <a:latin typeface="Arial"/>
                <a:cs typeface="Arial"/>
              </a:rPr>
              <a:t>DMAC </a:t>
            </a:r>
            <a:r>
              <a:rPr dirty="0" sz="1200">
                <a:latin typeface="Arial"/>
                <a:cs typeface="Arial"/>
              </a:rPr>
              <a:t>how to </a:t>
            </a:r>
            <a:r>
              <a:rPr dirty="0" sz="1200" spc="-5">
                <a:latin typeface="Arial"/>
                <a:cs typeface="Arial"/>
              </a:rPr>
              <a:t>perform </a:t>
            </a:r>
            <a:r>
              <a:rPr dirty="0" sz="1200" spc="-10">
                <a:latin typeface="Arial"/>
                <a:cs typeface="Arial"/>
              </a:rPr>
              <a:t>the</a:t>
            </a:r>
            <a:r>
              <a:rPr dirty="0" sz="1200" spc="-5">
                <a:latin typeface="Arial"/>
                <a:cs typeface="Arial"/>
              </a:rPr>
              <a:t> transfer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8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thus, all </a:t>
            </a:r>
            <a:r>
              <a:rPr dirty="0" sz="1200" spc="-10">
                <a:latin typeface="Arial"/>
                <a:cs typeface="Arial"/>
              </a:rPr>
              <a:t>memory </a:t>
            </a:r>
            <a:r>
              <a:rPr dirty="0" sz="1200">
                <a:latin typeface="Arial"/>
                <a:cs typeface="Arial"/>
              </a:rPr>
              <a:t>cycles are </a:t>
            </a:r>
            <a:r>
              <a:rPr dirty="0" sz="1200" spc="-5">
                <a:latin typeface="Arial"/>
                <a:cs typeface="Arial"/>
              </a:rPr>
              <a:t>available </a:t>
            </a:r>
            <a:r>
              <a:rPr dirty="0" sz="1200" spc="-10">
                <a:latin typeface="Arial"/>
                <a:cs typeface="Arial"/>
              </a:rPr>
              <a:t>for </a:t>
            </a:r>
            <a:r>
              <a:rPr dirty="0" sz="1200" spc="-5">
                <a:latin typeface="Arial"/>
                <a:cs typeface="Arial"/>
              </a:rPr>
              <a:t>transferring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data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2095500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DMAC</a:t>
            </a:r>
            <a:r>
              <a:rPr dirty="0" spc="-50"/>
              <a:t> </a:t>
            </a:r>
            <a:r>
              <a:rPr dirty="0" spc="-5"/>
              <a:t>operation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435" y="1285122"/>
            <a:ext cx="7474584" cy="439039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algn="ctr" marR="3441065">
              <a:lnSpc>
                <a:spcPct val="100000"/>
              </a:lnSpc>
              <a:spcBef>
                <a:spcPts val="295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 DMA transfer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takes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place </a:t>
            </a:r>
            <a:r>
              <a:rPr dirty="0" sz="1400" spc="5" b="1">
                <a:solidFill>
                  <a:srgbClr val="00664D"/>
                </a:solidFill>
                <a:latin typeface="Arial"/>
                <a:cs typeface="Arial"/>
              </a:rPr>
              <a:t>in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several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stages</a:t>
            </a:r>
            <a:endParaRPr sz="14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7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Like with </a:t>
            </a:r>
            <a:r>
              <a:rPr dirty="0" sz="1200">
                <a:latin typeface="Arial"/>
                <a:cs typeface="Arial"/>
              </a:rPr>
              <a:t>any </a:t>
            </a:r>
            <a:r>
              <a:rPr dirty="0" sz="1200" spc="-5">
                <a:latin typeface="Arial"/>
                <a:cs typeface="Arial"/>
              </a:rPr>
              <a:t>other </a:t>
            </a:r>
            <a:r>
              <a:rPr dirty="0" sz="1200" spc="-10">
                <a:latin typeface="Arial"/>
                <a:cs typeface="Arial"/>
              </a:rPr>
              <a:t>memory-mapped peripheral,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CPU first </a:t>
            </a:r>
            <a:r>
              <a:rPr dirty="0" sz="1200">
                <a:latin typeface="Arial"/>
                <a:cs typeface="Arial"/>
              </a:rPr>
              <a:t>sets up </a:t>
            </a:r>
            <a:r>
              <a:rPr dirty="0" sz="1200" spc="-1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DMAC’s registers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1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define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13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quantity </a:t>
            </a:r>
            <a:r>
              <a:rPr dirty="0" sz="1000" spc="-15">
                <a:latin typeface="Arial"/>
                <a:cs typeface="Arial"/>
              </a:rPr>
              <a:t>of </a:t>
            </a:r>
            <a:r>
              <a:rPr dirty="0" sz="1000" spc="-10">
                <a:latin typeface="Arial"/>
                <a:cs typeface="Arial"/>
              </a:rPr>
              <a:t>data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moved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12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the type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DMA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9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direction </a:t>
            </a:r>
            <a:r>
              <a:rPr dirty="0" sz="1000" spc="-15">
                <a:latin typeface="Arial"/>
                <a:cs typeface="Arial"/>
              </a:rPr>
              <a:t>of </a:t>
            </a:r>
            <a:r>
              <a:rPr dirty="0" sz="1000" spc="-10">
                <a:latin typeface="Arial"/>
                <a:cs typeface="Arial"/>
              </a:rPr>
              <a:t>data</a:t>
            </a:r>
            <a:r>
              <a:rPr dirty="0" sz="1000" spc="-1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transfer</a:t>
            </a:r>
            <a:endParaRPr sz="10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3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DMAC is </a:t>
            </a:r>
            <a:r>
              <a:rPr dirty="0" sz="1200" spc="-10">
                <a:latin typeface="Arial"/>
                <a:cs typeface="Arial"/>
              </a:rPr>
              <a:t>activated </a:t>
            </a:r>
            <a:r>
              <a:rPr dirty="0" sz="1200">
                <a:latin typeface="Arial"/>
                <a:cs typeface="Arial"/>
              </a:rPr>
              <a:t>by a </a:t>
            </a:r>
            <a:r>
              <a:rPr dirty="0" sz="1200" spc="-5">
                <a:latin typeface="Arial"/>
                <a:cs typeface="Arial"/>
              </a:rPr>
              <a:t>request </a:t>
            </a:r>
            <a:r>
              <a:rPr dirty="0" sz="1200" spc="-10">
                <a:latin typeface="Arial"/>
                <a:cs typeface="Arial"/>
              </a:rPr>
              <a:t>for </a:t>
            </a:r>
            <a:r>
              <a:rPr dirty="0" sz="1200" spc="-5">
                <a:latin typeface="Arial"/>
                <a:cs typeface="Arial"/>
              </a:rPr>
              <a:t>service </a:t>
            </a:r>
            <a:r>
              <a:rPr dirty="0" sz="1200">
                <a:latin typeface="Arial"/>
                <a:cs typeface="Arial"/>
              </a:rPr>
              <a:t>from </a:t>
            </a:r>
            <a:r>
              <a:rPr dirty="0" sz="1200" spc="-5">
                <a:latin typeface="Arial"/>
                <a:cs typeface="Arial"/>
              </a:rPr>
              <a:t>its associated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peripheral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13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When the </a:t>
            </a:r>
            <a:r>
              <a:rPr dirty="0" sz="1000" spc="-5">
                <a:latin typeface="Arial"/>
                <a:cs typeface="Arial"/>
              </a:rPr>
              <a:t>peripheral asserts </a:t>
            </a:r>
            <a:r>
              <a:rPr dirty="0" sz="1000" spc="-10">
                <a:latin typeface="Arial"/>
                <a:cs typeface="Arial"/>
              </a:rPr>
              <a:t>REQ*,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DMAC requests control of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bus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by</a:t>
            </a:r>
            <a:endParaRPr sz="1000">
              <a:latin typeface="Arial"/>
              <a:cs typeface="Arial"/>
            </a:endParaRPr>
          </a:p>
          <a:p>
            <a:pPr marL="1384300">
              <a:lnSpc>
                <a:spcPct val="100000"/>
              </a:lnSpc>
              <a:spcBef>
                <a:spcPts val="10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900" spc="-5">
                <a:latin typeface="Arial"/>
                <a:cs typeface="Arial"/>
              </a:rPr>
              <a:t>asserting its BR*</a:t>
            </a:r>
            <a:r>
              <a:rPr dirty="0" sz="900" spc="-10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output</a:t>
            </a:r>
            <a:endParaRPr sz="900">
              <a:latin typeface="Arial"/>
              <a:cs typeface="Arial"/>
            </a:endParaRPr>
          </a:p>
          <a:p>
            <a:pPr marL="1384300">
              <a:lnSpc>
                <a:spcPct val="100000"/>
              </a:lnSpc>
              <a:spcBef>
                <a:spcPts val="9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900" spc="-5">
                <a:latin typeface="Arial"/>
                <a:cs typeface="Arial"/>
              </a:rPr>
              <a:t>waiting for </a:t>
            </a:r>
            <a:r>
              <a:rPr dirty="0" sz="900" spc="5">
                <a:latin typeface="Arial"/>
                <a:cs typeface="Arial"/>
              </a:rPr>
              <a:t>a </a:t>
            </a:r>
            <a:r>
              <a:rPr dirty="0" sz="900" spc="-10">
                <a:latin typeface="Arial"/>
                <a:cs typeface="Arial"/>
              </a:rPr>
              <a:t>BG* </a:t>
            </a:r>
            <a:r>
              <a:rPr dirty="0" sz="900" spc="-5">
                <a:latin typeface="Arial"/>
                <a:cs typeface="Arial"/>
              </a:rPr>
              <a:t>response from </a:t>
            </a:r>
            <a:r>
              <a:rPr dirty="0" sz="900" spc="5">
                <a:latin typeface="Arial"/>
                <a:cs typeface="Arial"/>
              </a:rPr>
              <a:t>the </a:t>
            </a:r>
            <a:r>
              <a:rPr dirty="0" sz="900">
                <a:latin typeface="Arial"/>
                <a:cs typeface="Arial"/>
              </a:rPr>
              <a:t>bus</a:t>
            </a:r>
            <a:r>
              <a:rPr dirty="0" sz="900" spc="-14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master</a:t>
            </a:r>
            <a:endParaRPr sz="900">
              <a:latin typeface="Arial"/>
              <a:cs typeface="Arial"/>
            </a:endParaRPr>
          </a:p>
          <a:p>
            <a:pPr marL="1384300">
              <a:lnSpc>
                <a:spcPct val="100000"/>
              </a:lnSpc>
              <a:spcBef>
                <a:spcPts val="9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900" spc="-5">
                <a:latin typeface="Arial"/>
                <a:cs typeface="Arial"/>
              </a:rPr>
              <a:t>asserting</a:t>
            </a:r>
            <a:r>
              <a:rPr dirty="0" sz="900" spc="-9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BGACK*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698500" marR="4449445" indent="-226060">
              <a:lnSpc>
                <a:spcPct val="100000"/>
              </a:lnSpc>
              <a:spcBef>
                <a:spcPts val="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Once the </a:t>
            </a:r>
            <a:r>
              <a:rPr dirty="0" sz="1200" spc="-10">
                <a:latin typeface="Arial"/>
                <a:cs typeface="Arial"/>
              </a:rPr>
              <a:t>DMAC </a:t>
            </a:r>
            <a:r>
              <a:rPr dirty="0" sz="1200">
                <a:latin typeface="Arial"/>
                <a:cs typeface="Arial"/>
              </a:rPr>
              <a:t>has </a:t>
            </a:r>
            <a:r>
              <a:rPr dirty="0" sz="1200" spc="-10">
                <a:latin typeface="Arial"/>
                <a:cs typeface="Arial"/>
              </a:rPr>
              <a:t>control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10">
                <a:latin typeface="Arial"/>
                <a:cs typeface="Arial"/>
              </a:rPr>
              <a:t>the  </a:t>
            </a:r>
            <a:r>
              <a:rPr dirty="0" sz="1200">
                <a:latin typeface="Arial"/>
                <a:cs typeface="Arial"/>
              </a:rPr>
              <a:t>bus, </a:t>
            </a:r>
            <a:r>
              <a:rPr dirty="0" sz="1200" spc="-5">
                <a:latin typeface="Arial"/>
                <a:cs typeface="Arial"/>
              </a:rPr>
              <a:t>it generates all timing signals  needed </a:t>
            </a:r>
            <a:r>
              <a:rPr dirty="0" sz="1200" spc="-15">
                <a:latin typeface="Arial"/>
                <a:cs typeface="Arial"/>
              </a:rPr>
              <a:t>to </a:t>
            </a:r>
            <a:r>
              <a:rPr dirty="0" sz="1200" spc="-5">
                <a:latin typeface="Arial"/>
                <a:cs typeface="Arial"/>
              </a:rPr>
              <a:t>transfer </a:t>
            </a:r>
            <a:r>
              <a:rPr dirty="0" sz="1200">
                <a:latin typeface="Arial"/>
                <a:cs typeface="Arial"/>
              </a:rPr>
              <a:t>data </a:t>
            </a:r>
            <a:r>
              <a:rPr dirty="0" sz="1200" spc="-5">
                <a:latin typeface="Arial"/>
                <a:cs typeface="Arial"/>
              </a:rPr>
              <a:t>between  peripheral and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memory</a:t>
            </a:r>
            <a:endParaRPr sz="1200">
              <a:latin typeface="Arial"/>
              <a:cs typeface="Arial"/>
            </a:endParaRPr>
          </a:p>
          <a:p>
            <a:pPr marL="698500" marR="4600575" indent="-226060">
              <a:lnSpc>
                <a:spcPts val="1420"/>
              </a:lnSpc>
              <a:spcBef>
                <a:spcPts val="35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DMA </a:t>
            </a:r>
            <a:r>
              <a:rPr dirty="0" sz="1200" spc="-5">
                <a:latin typeface="Arial"/>
                <a:cs typeface="Arial"/>
              </a:rPr>
              <a:t>transfers </a:t>
            </a:r>
            <a:r>
              <a:rPr dirty="0" sz="1200">
                <a:latin typeface="Arial"/>
                <a:cs typeface="Arial"/>
              </a:rPr>
              <a:t>take </a:t>
            </a:r>
            <a:r>
              <a:rPr dirty="0" sz="1200" spc="-10">
                <a:latin typeface="Arial"/>
                <a:cs typeface="Arial"/>
              </a:rPr>
              <a:t>place </a:t>
            </a:r>
            <a:r>
              <a:rPr dirty="0" sz="1200" spc="-5">
                <a:latin typeface="Arial"/>
                <a:cs typeface="Arial"/>
              </a:rPr>
              <a:t>in </a:t>
            </a:r>
            <a:r>
              <a:rPr dirty="0" sz="1200" spc="-10">
                <a:latin typeface="Arial"/>
                <a:cs typeface="Arial"/>
              </a:rPr>
              <a:t>one 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5">
                <a:latin typeface="Arial"/>
                <a:cs typeface="Arial"/>
              </a:rPr>
              <a:t>two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modes</a:t>
            </a:r>
            <a:endParaRPr sz="1200">
              <a:latin typeface="Arial"/>
              <a:cs typeface="Arial"/>
            </a:endParaRPr>
          </a:p>
          <a:p>
            <a:pPr algn="just" marL="1152525" marR="4625975" indent="-222885">
              <a:lnSpc>
                <a:spcPct val="100000"/>
              </a:lnSpc>
              <a:spcBef>
                <a:spcPts val="20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Burst </a:t>
            </a:r>
            <a:r>
              <a:rPr dirty="0" sz="1000" spc="-10">
                <a:latin typeface="Arial"/>
                <a:cs typeface="Arial"/>
              </a:rPr>
              <a:t>mode: </a:t>
            </a:r>
            <a:r>
              <a:rPr dirty="0" sz="1000" spc="-5">
                <a:latin typeface="Arial"/>
                <a:cs typeface="Arial"/>
              </a:rPr>
              <a:t>several operands  </a:t>
            </a:r>
            <a:r>
              <a:rPr dirty="0" sz="1000">
                <a:latin typeface="Arial"/>
                <a:cs typeface="Arial"/>
              </a:rPr>
              <a:t>are </a:t>
            </a:r>
            <a:r>
              <a:rPr dirty="0" sz="1000" spc="-5">
                <a:latin typeface="Arial"/>
                <a:cs typeface="Arial"/>
              </a:rPr>
              <a:t>transferred in consecutive  bus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cycles</a:t>
            </a:r>
            <a:endParaRPr sz="1000">
              <a:latin typeface="Arial"/>
              <a:cs typeface="Arial"/>
            </a:endParaRPr>
          </a:p>
          <a:p>
            <a:pPr marL="1152525" marR="4599305" indent="-222885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Cycle </a:t>
            </a:r>
            <a:r>
              <a:rPr dirty="0" sz="1000" spc="-5">
                <a:latin typeface="Arial"/>
                <a:cs typeface="Arial"/>
              </a:rPr>
              <a:t>stealing </a:t>
            </a:r>
            <a:r>
              <a:rPr dirty="0" sz="1000" spc="-10">
                <a:latin typeface="Arial"/>
                <a:cs typeface="Arial"/>
              </a:rPr>
              <a:t>mode: </a:t>
            </a:r>
            <a:r>
              <a:rPr dirty="0" sz="1000">
                <a:latin typeface="Arial"/>
                <a:cs typeface="Arial"/>
              </a:rPr>
              <a:t>the DMA  </a:t>
            </a:r>
            <a:r>
              <a:rPr dirty="0" sz="1000" spc="-5">
                <a:latin typeface="Arial"/>
                <a:cs typeface="Arial"/>
              </a:rPr>
              <a:t>relinquishes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system </a:t>
            </a:r>
            <a:r>
              <a:rPr dirty="0" sz="1000" spc="-10">
                <a:latin typeface="Arial"/>
                <a:cs typeface="Arial"/>
              </a:rPr>
              <a:t>bus  </a:t>
            </a:r>
            <a:r>
              <a:rPr dirty="0" sz="1000" spc="-5">
                <a:latin typeface="Arial"/>
                <a:cs typeface="Arial"/>
              </a:rPr>
              <a:t>between successive </a:t>
            </a:r>
            <a:r>
              <a:rPr dirty="0" sz="1000">
                <a:latin typeface="Arial"/>
                <a:cs typeface="Arial"/>
              </a:rPr>
              <a:t>data  </a:t>
            </a:r>
            <a:r>
              <a:rPr dirty="0" sz="1000" spc="-5">
                <a:latin typeface="Arial"/>
                <a:cs typeface="Arial"/>
              </a:rPr>
              <a:t>transfers </a:t>
            </a:r>
            <a:r>
              <a:rPr dirty="0" sz="1000" spc="-10">
                <a:latin typeface="Arial"/>
                <a:cs typeface="Arial"/>
              </a:rPr>
              <a:t>allowing </a:t>
            </a:r>
            <a:r>
              <a:rPr dirty="0" sz="1000" spc="-5">
                <a:latin typeface="Arial"/>
                <a:cs typeface="Arial"/>
              </a:rPr>
              <a:t>normal </a:t>
            </a:r>
            <a:r>
              <a:rPr dirty="0" sz="1000">
                <a:latin typeface="Arial"/>
                <a:cs typeface="Arial"/>
              </a:rPr>
              <a:t>CPU  </a:t>
            </a:r>
            <a:r>
              <a:rPr dirty="0" sz="1000" spc="-5">
                <a:latin typeface="Arial"/>
                <a:cs typeface="Arial"/>
              </a:rPr>
              <a:t>processing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interleaved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34554" y="3289934"/>
            <a:ext cx="4731340" cy="3194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1922780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MC6800</a:t>
            </a:r>
            <a:r>
              <a:rPr dirty="0" spc="-60"/>
              <a:t> </a:t>
            </a:r>
            <a:r>
              <a:rPr dirty="0" spc="-5"/>
              <a:t>pinout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39234" y="2094610"/>
            <a:ext cx="116903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20">
                <a:solidFill>
                  <a:srgbClr val="FF0000"/>
                </a:solidFill>
                <a:latin typeface="Arial"/>
                <a:cs typeface="Arial"/>
              </a:rPr>
              <a:t>We </a:t>
            </a:r>
            <a:r>
              <a:rPr dirty="0" sz="1200" spc="-5">
                <a:solidFill>
                  <a:srgbClr val="FF0000"/>
                </a:solidFill>
                <a:latin typeface="Arial"/>
                <a:cs typeface="Arial"/>
              </a:rPr>
              <a:t>have</a:t>
            </a:r>
            <a:r>
              <a:rPr dirty="0" sz="1200" spc="-10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0000"/>
                </a:solidFill>
                <a:latin typeface="Arial"/>
                <a:cs typeface="Arial"/>
              </a:rPr>
              <a:t>already  </a:t>
            </a:r>
            <a:r>
              <a:rPr dirty="0" sz="1200" spc="-5">
                <a:solidFill>
                  <a:srgbClr val="FF0000"/>
                </a:solidFill>
                <a:latin typeface="Arial"/>
                <a:cs typeface="Arial"/>
              </a:rPr>
              <a:t>studied </a:t>
            </a:r>
            <a:r>
              <a:rPr dirty="0" sz="1200" spc="-10">
                <a:solidFill>
                  <a:srgbClr val="FF0000"/>
                </a:solidFill>
                <a:latin typeface="Arial"/>
                <a:cs typeface="Arial"/>
              </a:rPr>
              <a:t>all the  </a:t>
            </a:r>
            <a:r>
              <a:rPr dirty="0" sz="1200" spc="-5">
                <a:solidFill>
                  <a:srgbClr val="FF0000"/>
                </a:solidFill>
                <a:latin typeface="Arial"/>
                <a:cs typeface="Arial"/>
              </a:rPr>
              <a:t>pins except </a:t>
            </a:r>
            <a:r>
              <a:rPr dirty="0" sz="1200" spc="-10">
                <a:solidFill>
                  <a:srgbClr val="FF0000"/>
                </a:solidFill>
                <a:latin typeface="Arial"/>
                <a:cs typeface="Arial"/>
              </a:rPr>
              <a:t>for  </a:t>
            </a:r>
            <a:r>
              <a:rPr dirty="0" sz="1200">
                <a:solidFill>
                  <a:srgbClr val="FF0000"/>
                </a:solidFill>
                <a:latin typeface="Arial"/>
                <a:cs typeface="Arial"/>
              </a:rPr>
              <a:t>these</a:t>
            </a:r>
            <a:r>
              <a:rPr dirty="0" sz="12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0000"/>
                </a:solidFill>
                <a:latin typeface="Arial"/>
                <a:cs typeface="Arial"/>
              </a:rPr>
              <a:t>three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31510" y="4503039"/>
            <a:ext cx="1219200" cy="1066800"/>
          </a:xfrm>
          <a:custGeom>
            <a:avLst/>
            <a:gdLst/>
            <a:ahLst/>
            <a:cxnLst/>
            <a:rect l="l" t="t" r="r" b="b"/>
            <a:pathLst>
              <a:path w="1219200" h="1066800">
                <a:moveTo>
                  <a:pt x="176784" y="0"/>
                </a:moveTo>
                <a:lnTo>
                  <a:pt x="129822" y="6321"/>
                </a:lnTo>
                <a:lnTo>
                  <a:pt x="87601" y="24158"/>
                </a:lnTo>
                <a:lnTo>
                  <a:pt x="51815" y="51816"/>
                </a:lnTo>
                <a:lnTo>
                  <a:pt x="24158" y="87601"/>
                </a:lnTo>
                <a:lnTo>
                  <a:pt x="6321" y="129822"/>
                </a:lnTo>
                <a:lnTo>
                  <a:pt x="0" y="176784"/>
                </a:lnTo>
                <a:lnTo>
                  <a:pt x="0" y="890016"/>
                </a:lnTo>
                <a:lnTo>
                  <a:pt x="6321" y="936977"/>
                </a:lnTo>
                <a:lnTo>
                  <a:pt x="24158" y="979198"/>
                </a:lnTo>
                <a:lnTo>
                  <a:pt x="51816" y="1014984"/>
                </a:lnTo>
                <a:lnTo>
                  <a:pt x="87601" y="1042641"/>
                </a:lnTo>
                <a:lnTo>
                  <a:pt x="129822" y="1060478"/>
                </a:lnTo>
                <a:lnTo>
                  <a:pt x="176784" y="1066800"/>
                </a:lnTo>
                <a:lnTo>
                  <a:pt x="1039367" y="1066800"/>
                </a:lnTo>
                <a:lnTo>
                  <a:pt x="1087613" y="1060478"/>
                </a:lnTo>
                <a:lnTo>
                  <a:pt x="1130695" y="1042641"/>
                </a:lnTo>
                <a:lnTo>
                  <a:pt x="1167002" y="1014983"/>
                </a:lnTo>
                <a:lnTo>
                  <a:pt x="1194928" y="979198"/>
                </a:lnTo>
                <a:lnTo>
                  <a:pt x="1212864" y="936977"/>
                </a:lnTo>
                <a:lnTo>
                  <a:pt x="1219200" y="890015"/>
                </a:lnTo>
                <a:lnTo>
                  <a:pt x="1219200" y="176784"/>
                </a:lnTo>
                <a:lnTo>
                  <a:pt x="1212864" y="129822"/>
                </a:lnTo>
                <a:lnTo>
                  <a:pt x="1194928" y="87601"/>
                </a:lnTo>
                <a:lnTo>
                  <a:pt x="1167002" y="51815"/>
                </a:lnTo>
                <a:lnTo>
                  <a:pt x="1130695" y="24158"/>
                </a:lnTo>
                <a:lnTo>
                  <a:pt x="1087613" y="6321"/>
                </a:lnTo>
                <a:lnTo>
                  <a:pt x="1039367" y="0"/>
                </a:lnTo>
                <a:lnTo>
                  <a:pt x="176784" y="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46295" y="2887598"/>
            <a:ext cx="485140" cy="2106295"/>
          </a:xfrm>
          <a:custGeom>
            <a:avLst/>
            <a:gdLst/>
            <a:ahLst/>
            <a:cxnLst/>
            <a:rect l="l" t="t" r="r" b="b"/>
            <a:pathLst>
              <a:path w="485139" h="2106295">
                <a:moveTo>
                  <a:pt x="0" y="0"/>
                </a:moveTo>
                <a:lnTo>
                  <a:pt x="351" y="64835"/>
                </a:lnTo>
                <a:lnTo>
                  <a:pt x="1398" y="129626"/>
                </a:lnTo>
                <a:lnTo>
                  <a:pt x="3124" y="194320"/>
                </a:lnTo>
                <a:lnTo>
                  <a:pt x="5516" y="258864"/>
                </a:lnTo>
                <a:lnTo>
                  <a:pt x="8560" y="323205"/>
                </a:lnTo>
                <a:lnTo>
                  <a:pt x="12242" y="387288"/>
                </a:lnTo>
                <a:lnTo>
                  <a:pt x="16547" y="451062"/>
                </a:lnTo>
                <a:lnTo>
                  <a:pt x="21461" y="514473"/>
                </a:lnTo>
                <a:lnTo>
                  <a:pt x="26971" y="577467"/>
                </a:lnTo>
                <a:lnTo>
                  <a:pt x="33061" y="639991"/>
                </a:lnTo>
                <a:lnTo>
                  <a:pt x="39719" y="701992"/>
                </a:lnTo>
                <a:lnTo>
                  <a:pt x="46929" y="763417"/>
                </a:lnTo>
                <a:lnTo>
                  <a:pt x="54677" y="824213"/>
                </a:lnTo>
                <a:lnTo>
                  <a:pt x="62950" y="884325"/>
                </a:lnTo>
                <a:lnTo>
                  <a:pt x="71732" y="943702"/>
                </a:lnTo>
                <a:lnTo>
                  <a:pt x="81011" y="1002290"/>
                </a:lnTo>
                <a:lnTo>
                  <a:pt x="90771" y="1060035"/>
                </a:lnTo>
                <a:lnTo>
                  <a:pt x="100999" y="1116885"/>
                </a:lnTo>
                <a:lnTo>
                  <a:pt x="111681" y="1172785"/>
                </a:lnTo>
                <a:lnTo>
                  <a:pt x="122801" y="1227684"/>
                </a:lnTo>
                <a:lnTo>
                  <a:pt x="134347" y="1281527"/>
                </a:lnTo>
                <a:lnTo>
                  <a:pt x="146303" y="1334262"/>
                </a:lnTo>
                <a:lnTo>
                  <a:pt x="158657" y="1385834"/>
                </a:lnTo>
                <a:lnTo>
                  <a:pt x="171393" y="1436191"/>
                </a:lnTo>
                <a:lnTo>
                  <a:pt x="184497" y="1485280"/>
                </a:lnTo>
                <a:lnTo>
                  <a:pt x="197956" y="1533048"/>
                </a:lnTo>
                <a:lnTo>
                  <a:pt x="211754" y="1579440"/>
                </a:lnTo>
                <a:lnTo>
                  <a:pt x="225879" y="1624405"/>
                </a:lnTo>
                <a:lnTo>
                  <a:pt x="240315" y="1667888"/>
                </a:lnTo>
                <a:lnTo>
                  <a:pt x="255049" y="1709836"/>
                </a:lnTo>
                <a:lnTo>
                  <a:pt x="270066" y="1750197"/>
                </a:lnTo>
                <a:lnTo>
                  <a:pt x="285353" y="1788917"/>
                </a:lnTo>
                <a:lnTo>
                  <a:pt x="300894" y="1825942"/>
                </a:lnTo>
                <a:lnTo>
                  <a:pt x="316677" y="1861220"/>
                </a:lnTo>
                <a:lnTo>
                  <a:pt x="348907" y="1926319"/>
                </a:lnTo>
                <a:lnTo>
                  <a:pt x="381932" y="1983790"/>
                </a:lnTo>
                <a:lnTo>
                  <a:pt x="415636" y="2033206"/>
                </a:lnTo>
                <a:lnTo>
                  <a:pt x="449907" y="2074140"/>
                </a:lnTo>
                <a:lnTo>
                  <a:pt x="467220" y="2091294"/>
                </a:lnTo>
                <a:lnTo>
                  <a:pt x="484631" y="2106167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12639" y="4948046"/>
            <a:ext cx="121920" cy="100965"/>
          </a:xfrm>
          <a:custGeom>
            <a:avLst/>
            <a:gdLst/>
            <a:ahLst/>
            <a:cxnLst/>
            <a:rect l="l" t="t" r="r" b="b"/>
            <a:pathLst>
              <a:path w="121920" h="100964">
                <a:moveTo>
                  <a:pt x="121920" y="88391"/>
                </a:moveTo>
                <a:lnTo>
                  <a:pt x="39624" y="0"/>
                </a:lnTo>
                <a:lnTo>
                  <a:pt x="0" y="100583"/>
                </a:lnTo>
                <a:lnTo>
                  <a:pt x="121920" y="883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89462" y="1562888"/>
            <a:ext cx="2272728" cy="4947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2466975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System control</a:t>
            </a:r>
            <a:r>
              <a:rPr dirty="0" spc="-30"/>
              <a:t> </a:t>
            </a:r>
            <a:r>
              <a:rPr dirty="0" spc="-10"/>
              <a:t>pins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067435" y="1282197"/>
            <a:ext cx="7994015" cy="4246880"/>
          </a:xfrm>
          <a:prstGeom prst="rect">
            <a:avLst/>
          </a:prstGeom>
        </p:spPr>
        <p:txBody>
          <a:bodyPr wrap="square" lIns="0" tIns="5905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Bus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Error</a:t>
            </a:r>
            <a:r>
              <a:rPr dirty="0" sz="1400" spc="1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(BERR*)</a:t>
            </a:r>
            <a:endParaRPr sz="14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When asserted, </a:t>
            </a:r>
            <a:r>
              <a:rPr dirty="0" sz="1200">
                <a:latin typeface="Arial"/>
                <a:cs typeface="Arial"/>
              </a:rPr>
              <a:t>it </a:t>
            </a:r>
            <a:r>
              <a:rPr dirty="0" sz="1200" spc="-5">
                <a:latin typeface="Arial"/>
                <a:cs typeface="Arial"/>
              </a:rPr>
              <a:t>indicates that something </a:t>
            </a:r>
            <a:r>
              <a:rPr dirty="0" sz="1200" spc="-15">
                <a:latin typeface="Arial"/>
                <a:cs typeface="Arial"/>
              </a:rPr>
              <a:t>has </a:t>
            </a:r>
            <a:r>
              <a:rPr dirty="0" sz="1200" spc="-5">
                <a:latin typeface="Arial"/>
                <a:cs typeface="Arial"/>
              </a:rPr>
              <a:t>gone wrong </a:t>
            </a:r>
            <a:r>
              <a:rPr dirty="0" sz="1200">
                <a:latin typeface="Arial"/>
                <a:cs typeface="Arial"/>
              </a:rPr>
              <a:t>with </a:t>
            </a:r>
            <a:r>
              <a:rPr dirty="0" sz="1200" spc="-10">
                <a:latin typeface="Arial"/>
                <a:cs typeface="Arial"/>
              </a:rPr>
              <a:t>the current bus</a:t>
            </a:r>
            <a:r>
              <a:rPr dirty="0" sz="1200" spc="229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cycle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8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For </a:t>
            </a:r>
            <a:r>
              <a:rPr dirty="0" sz="1200" spc="-10">
                <a:latin typeface="Arial"/>
                <a:cs typeface="Arial"/>
              </a:rPr>
              <a:t>example, an </a:t>
            </a:r>
            <a:r>
              <a:rPr dirty="0" sz="1200">
                <a:latin typeface="Arial"/>
                <a:cs typeface="Arial"/>
              </a:rPr>
              <a:t>access </a:t>
            </a:r>
            <a:r>
              <a:rPr dirty="0" sz="1200" spc="-15">
                <a:latin typeface="Arial"/>
                <a:cs typeface="Arial"/>
              </a:rPr>
              <a:t>to </a:t>
            </a:r>
            <a:r>
              <a:rPr dirty="0" sz="1200">
                <a:latin typeface="Arial"/>
                <a:cs typeface="Arial"/>
              </a:rPr>
              <a:t>an </a:t>
            </a:r>
            <a:r>
              <a:rPr dirty="0" sz="1200" spc="-10">
                <a:latin typeface="Arial"/>
                <a:cs typeface="Arial"/>
              </a:rPr>
              <a:t>invalid </a:t>
            </a:r>
            <a:r>
              <a:rPr dirty="0" sz="1200" spc="-5">
                <a:latin typeface="Arial"/>
                <a:cs typeface="Arial"/>
              </a:rPr>
              <a:t>memory address is </a:t>
            </a:r>
            <a:r>
              <a:rPr dirty="0" sz="1200" spc="-10">
                <a:latin typeface="Arial"/>
                <a:cs typeface="Arial"/>
              </a:rPr>
              <a:t>generated </a:t>
            </a:r>
            <a:r>
              <a:rPr dirty="0" sz="1200">
                <a:latin typeface="Arial"/>
                <a:cs typeface="Arial"/>
              </a:rPr>
              <a:t>by </a:t>
            </a:r>
            <a:r>
              <a:rPr dirty="0" sz="1200" spc="-5">
                <a:latin typeface="Arial"/>
                <a:cs typeface="Arial"/>
              </a:rPr>
              <a:t>faulty</a:t>
            </a:r>
            <a:r>
              <a:rPr dirty="0" sz="1200" spc="2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software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5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external logic detects this error and asserts BERR*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inform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68000</a:t>
            </a:r>
            <a:endParaRPr sz="1000">
              <a:latin typeface="Arial"/>
              <a:cs typeface="Arial"/>
            </a:endParaRPr>
          </a:p>
          <a:p>
            <a:pPr marL="698500" marR="289560" indent="-226060">
              <a:lnSpc>
                <a:spcPct val="100000"/>
              </a:lnSpc>
              <a:spcBef>
                <a:spcPts val="254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action taken </a:t>
            </a:r>
            <a:r>
              <a:rPr dirty="0" sz="1200">
                <a:latin typeface="Arial"/>
                <a:cs typeface="Arial"/>
              </a:rPr>
              <a:t>by the </a:t>
            </a:r>
            <a:r>
              <a:rPr dirty="0" sz="1200" spc="-5">
                <a:latin typeface="Arial"/>
                <a:cs typeface="Arial"/>
              </a:rPr>
              <a:t>68000 </a:t>
            </a:r>
            <a:r>
              <a:rPr dirty="0" sz="1200" spc="-10">
                <a:latin typeface="Arial"/>
                <a:cs typeface="Arial"/>
              </a:rPr>
              <a:t>when </a:t>
            </a:r>
            <a:r>
              <a:rPr dirty="0" sz="1200" spc="-5">
                <a:latin typeface="Arial"/>
                <a:cs typeface="Arial"/>
              </a:rPr>
              <a:t>it recognizes </a:t>
            </a:r>
            <a:r>
              <a:rPr dirty="0" sz="1200" spc="-10">
                <a:latin typeface="Arial"/>
                <a:cs typeface="Arial"/>
              </a:rPr>
              <a:t>BERR* </a:t>
            </a:r>
            <a:r>
              <a:rPr dirty="0" sz="1200" spc="-5">
                <a:latin typeface="Arial"/>
                <a:cs typeface="Arial"/>
              </a:rPr>
              <a:t>is </a:t>
            </a:r>
            <a:r>
              <a:rPr dirty="0" sz="1200">
                <a:latin typeface="Arial"/>
                <a:cs typeface="Arial"/>
              </a:rPr>
              <a:t>rather </a:t>
            </a:r>
            <a:r>
              <a:rPr dirty="0" sz="1200" spc="-10">
                <a:latin typeface="Arial"/>
                <a:cs typeface="Arial"/>
              </a:rPr>
              <a:t>complex and depends </a:t>
            </a:r>
            <a:r>
              <a:rPr dirty="0" sz="1200">
                <a:latin typeface="Arial"/>
                <a:cs typeface="Arial"/>
              </a:rPr>
              <a:t>on the state of  </a:t>
            </a:r>
            <a:r>
              <a:rPr dirty="0" sz="1200" spc="-5">
                <a:latin typeface="Arial"/>
                <a:cs typeface="Arial"/>
              </a:rPr>
              <a:t>HALT*. </a:t>
            </a:r>
            <a:r>
              <a:rPr dirty="0" sz="1200">
                <a:latin typeface="Arial"/>
                <a:cs typeface="Arial"/>
              </a:rPr>
              <a:t>For </a:t>
            </a:r>
            <a:r>
              <a:rPr dirty="0" sz="1200" spc="-10">
                <a:latin typeface="Arial"/>
                <a:cs typeface="Arial"/>
              </a:rPr>
              <a:t>simplicity </a:t>
            </a:r>
            <a:r>
              <a:rPr dirty="0" sz="1200" spc="-5">
                <a:latin typeface="Arial"/>
                <a:cs typeface="Arial"/>
              </a:rPr>
              <a:t>we will </a:t>
            </a:r>
            <a:r>
              <a:rPr dirty="0" sz="1200" spc="-10">
                <a:latin typeface="Arial"/>
                <a:cs typeface="Arial"/>
              </a:rPr>
              <a:t>state that </a:t>
            </a:r>
            <a:r>
              <a:rPr dirty="0" sz="1200" spc="-5">
                <a:latin typeface="Arial"/>
                <a:cs typeface="Arial"/>
              </a:rPr>
              <a:t>it will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either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5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try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rerun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faulty </a:t>
            </a:r>
            <a:r>
              <a:rPr dirty="0" sz="1000">
                <a:latin typeface="Arial"/>
                <a:cs typeface="Arial"/>
              </a:rPr>
              <a:t>cycle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will generate an exception, and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OS will deal with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bus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error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Halt</a:t>
            </a:r>
            <a:r>
              <a:rPr dirty="0" sz="1400" spc="-3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(HALT*)</a:t>
            </a:r>
            <a:endParaRPr sz="14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This I/O pin </a:t>
            </a:r>
            <a:r>
              <a:rPr dirty="0" sz="1200" spc="-10">
                <a:latin typeface="Arial"/>
                <a:cs typeface="Arial"/>
              </a:rPr>
              <a:t>can be </a:t>
            </a:r>
            <a:r>
              <a:rPr dirty="0" sz="1200" spc="-5">
                <a:latin typeface="Arial"/>
                <a:cs typeface="Arial"/>
              </a:rPr>
              <a:t>used </a:t>
            </a:r>
            <a:r>
              <a:rPr dirty="0" sz="1200">
                <a:latin typeface="Arial"/>
                <a:cs typeface="Arial"/>
              </a:rPr>
              <a:t>for </a:t>
            </a:r>
            <a:r>
              <a:rPr dirty="0" sz="1200" spc="-10">
                <a:latin typeface="Arial"/>
                <a:cs typeface="Arial"/>
              </a:rPr>
              <a:t>three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purposes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Used as an </a:t>
            </a:r>
            <a:r>
              <a:rPr dirty="0" sz="1000" spc="-10">
                <a:latin typeface="Arial"/>
                <a:cs typeface="Arial"/>
              </a:rPr>
              <a:t>input: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force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6800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execute one cycle at </a:t>
            </a:r>
            <a:r>
              <a:rPr dirty="0" sz="1000">
                <a:latin typeface="Arial"/>
                <a:cs typeface="Arial"/>
              </a:rPr>
              <a:t>a time </a:t>
            </a:r>
            <a:r>
              <a:rPr dirty="0" sz="1000" spc="-5">
                <a:latin typeface="Arial"/>
                <a:cs typeface="Arial"/>
              </a:rPr>
              <a:t>(for </a:t>
            </a:r>
            <a:r>
              <a:rPr dirty="0" sz="1000" spc="-10">
                <a:latin typeface="Arial"/>
                <a:cs typeface="Arial"/>
              </a:rPr>
              <a:t>debugging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purposes)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Used as an </a:t>
            </a:r>
            <a:r>
              <a:rPr dirty="0" sz="1000" spc="-10">
                <a:latin typeface="Arial"/>
                <a:cs typeface="Arial"/>
              </a:rPr>
              <a:t>input: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rerun </a:t>
            </a:r>
            <a:r>
              <a:rPr dirty="0" sz="1000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failed bus </a:t>
            </a:r>
            <a:r>
              <a:rPr dirty="0" sz="1000">
                <a:latin typeface="Arial"/>
                <a:cs typeface="Arial"/>
              </a:rPr>
              <a:t>cycle </a:t>
            </a:r>
            <a:r>
              <a:rPr dirty="0" sz="1000" spc="-5">
                <a:latin typeface="Arial"/>
                <a:cs typeface="Arial"/>
              </a:rPr>
              <a:t>(see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BERR*)</a:t>
            </a:r>
            <a:endParaRPr sz="1000">
              <a:latin typeface="Arial"/>
              <a:cs typeface="Arial"/>
            </a:endParaRPr>
          </a:p>
          <a:p>
            <a:pPr marL="1152525" marR="41910" indent="-222885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Used as an </a:t>
            </a:r>
            <a:r>
              <a:rPr dirty="0" sz="1000" spc="-10">
                <a:latin typeface="Arial"/>
                <a:cs typeface="Arial"/>
              </a:rPr>
              <a:t>output: </a:t>
            </a:r>
            <a:r>
              <a:rPr dirty="0" sz="1000" spc="-5">
                <a:latin typeface="Arial"/>
                <a:cs typeface="Arial"/>
              </a:rPr>
              <a:t>when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68000 finds </a:t>
            </a:r>
            <a:r>
              <a:rPr dirty="0" sz="1000" spc="-10">
                <a:latin typeface="Arial"/>
                <a:cs typeface="Arial"/>
              </a:rPr>
              <a:t>itself </a:t>
            </a:r>
            <a:r>
              <a:rPr dirty="0" sz="1000" spc="-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situation it </a:t>
            </a:r>
            <a:r>
              <a:rPr dirty="0" sz="1000" spc="-10">
                <a:latin typeface="Arial"/>
                <a:cs typeface="Arial"/>
              </a:rPr>
              <a:t>cannot </a:t>
            </a:r>
            <a:r>
              <a:rPr dirty="0" sz="1000" spc="-5">
                <a:latin typeface="Arial"/>
                <a:cs typeface="Arial"/>
              </a:rPr>
              <a:t>recover </a:t>
            </a:r>
            <a:r>
              <a:rPr dirty="0" sz="1000">
                <a:latin typeface="Arial"/>
                <a:cs typeface="Arial"/>
              </a:rPr>
              <a:t>from, </a:t>
            </a:r>
            <a:r>
              <a:rPr dirty="0" sz="1000" spc="-5">
                <a:latin typeface="Arial"/>
                <a:cs typeface="Arial"/>
              </a:rPr>
              <a:t>it stops further processing and asserts  </a:t>
            </a:r>
            <a:r>
              <a:rPr dirty="0" sz="1000">
                <a:latin typeface="Arial"/>
                <a:cs typeface="Arial"/>
              </a:rPr>
              <a:t>HATL*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indicate </a:t>
            </a:r>
            <a:r>
              <a:rPr dirty="0" sz="1000" spc="-5">
                <a:latin typeface="Arial"/>
                <a:cs typeface="Arial"/>
              </a:rPr>
              <a:t>this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situation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Reset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 (RESET*)</a:t>
            </a:r>
            <a:endParaRPr sz="14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Used </a:t>
            </a:r>
            <a:r>
              <a:rPr dirty="0" sz="1200">
                <a:latin typeface="Arial"/>
                <a:cs typeface="Arial"/>
              </a:rPr>
              <a:t>as an </a:t>
            </a:r>
            <a:r>
              <a:rPr dirty="0" sz="1200" spc="-5">
                <a:latin typeface="Arial"/>
                <a:cs typeface="Arial"/>
              </a:rPr>
              <a:t>input: </a:t>
            </a:r>
            <a:r>
              <a:rPr dirty="0" sz="1200" spc="-10">
                <a:latin typeface="Arial"/>
                <a:cs typeface="Arial"/>
              </a:rPr>
              <a:t>the 68000 loads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10">
                <a:latin typeface="Arial"/>
                <a:cs typeface="Arial"/>
              </a:rPr>
              <a:t>SSP </a:t>
            </a:r>
            <a:r>
              <a:rPr dirty="0" sz="1200" spc="-5">
                <a:latin typeface="Arial"/>
                <a:cs typeface="Arial"/>
              </a:rPr>
              <a:t>from </a:t>
            </a:r>
            <a:r>
              <a:rPr dirty="0" sz="1200" spc="-10">
                <a:latin typeface="Arial"/>
                <a:cs typeface="Arial"/>
              </a:rPr>
              <a:t>M[$000000] and </a:t>
            </a:r>
            <a:r>
              <a:rPr dirty="0" sz="1200" spc="-5">
                <a:latin typeface="Arial"/>
                <a:cs typeface="Arial"/>
              </a:rPr>
              <a:t>PC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1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M[$000004]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RESET* </a:t>
            </a:r>
            <a:r>
              <a:rPr dirty="0" sz="1000" spc="-5">
                <a:latin typeface="Arial"/>
                <a:cs typeface="Arial"/>
              </a:rPr>
              <a:t>pin will be </a:t>
            </a:r>
            <a:r>
              <a:rPr dirty="0" sz="1000" spc="-10">
                <a:latin typeface="Arial"/>
                <a:cs typeface="Arial"/>
              </a:rPr>
              <a:t>connected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system’s </a:t>
            </a:r>
            <a:r>
              <a:rPr dirty="0" sz="1000" spc="-10">
                <a:latin typeface="Arial"/>
                <a:cs typeface="Arial"/>
              </a:rPr>
              <a:t>hardware </a:t>
            </a:r>
            <a:r>
              <a:rPr dirty="0" sz="1000" spc="-5">
                <a:latin typeface="Arial"/>
                <a:cs typeface="Arial"/>
              </a:rPr>
              <a:t>reset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button</a:t>
            </a:r>
            <a:endParaRPr sz="1000">
              <a:latin typeface="Arial"/>
              <a:cs typeface="Arial"/>
            </a:endParaRPr>
          </a:p>
          <a:p>
            <a:pPr marL="698500" marR="5080" indent="-226060">
              <a:lnSpc>
                <a:spcPct val="100000"/>
              </a:lnSpc>
              <a:spcBef>
                <a:spcPts val="28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Used </a:t>
            </a:r>
            <a:r>
              <a:rPr dirty="0" sz="1200">
                <a:latin typeface="Arial"/>
                <a:cs typeface="Arial"/>
              </a:rPr>
              <a:t>as an </a:t>
            </a:r>
            <a:r>
              <a:rPr dirty="0" sz="1200" spc="-5">
                <a:latin typeface="Arial"/>
                <a:cs typeface="Arial"/>
              </a:rPr>
              <a:t>output: </a:t>
            </a:r>
            <a:r>
              <a:rPr dirty="0" sz="1200" spc="-10">
                <a:latin typeface="Arial"/>
                <a:cs typeface="Arial"/>
              </a:rPr>
              <a:t>when the </a:t>
            </a:r>
            <a:r>
              <a:rPr dirty="0" sz="1200" spc="-5">
                <a:latin typeface="Arial"/>
                <a:cs typeface="Arial"/>
              </a:rPr>
              <a:t>processor executes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10">
                <a:latin typeface="Arial"/>
                <a:cs typeface="Arial"/>
              </a:rPr>
              <a:t>RESET </a:t>
            </a:r>
            <a:r>
              <a:rPr dirty="0" sz="1200" spc="-5">
                <a:latin typeface="Arial"/>
                <a:cs typeface="Arial"/>
              </a:rPr>
              <a:t>command, it </a:t>
            </a:r>
            <a:r>
              <a:rPr dirty="0" sz="1200" spc="-10">
                <a:latin typeface="Arial"/>
                <a:cs typeface="Arial"/>
              </a:rPr>
              <a:t>will </a:t>
            </a:r>
            <a:r>
              <a:rPr dirty="0" sz="1200" spc="-5">
                <a:latin typeface="Arial"/>
                <a:cs typeface="Arial"/>
              </a:rPr>
              <a:t>assert RESET* pin </a:t>
            </a:r>
            <a:r>
              <a:rPr dirty="0" sz="1200">
                <a:latin typeface="Arial"/>
                <a:cs typeface="Arial"/>
              </a:rPr>
              <a:t>to </a:t>
            </a:r>
            <a:r>
              <a:rPr dirty="0" sz="1200" spc="-5">
                <a:latin typeface="Arial"/>
                <a:cs typeface="Arial"/>
              </a:rPr>
              <a:t>reset </a:t>
            </a:r>
            <a:r>
              <a:rPr dirty="0" sz="1200" spc="-10">
                <a:latin typeface="Arial"/>
                <a:cs typeface="Arial"/>
              </a:rPr>
              <a:t>all  </a:t>
            </a:r>
            <a:r>
              <a:rPr dirty="0" sz="1200" spc="-5">
                <a:latin typeface="Arial"/>
                <a:cs typeface="Arial"/>
              </a:rPr>
              <a:t>external devices</a:t>
            </a:r>
            <a:endParaRPr sz="1200">
              <a:latin typeface="Arial"/>
              <a:cs typeface="Arial"/>
            </a:endParaRPr>
          </a:p>
          <a:p>
            <a:pPr marL="1152525" marR="294005" indent="-222885">
              <a:lnSpc>
                <a:spcPct val="100000"/>
              </a:lnSpc>
              <a:spcBef>
                <a:spcPts val="25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This </a:t>
            </a:r>
            <a:r>
              <a:rPr dirty="0" sz="1000" spc="-5">
                <a:latin typeface="Arial"/>
                <a:cs typeface="Arial"/>
              </a:rPr>
              <a:t>command </a:t>
            </a:r>
            <a:r>
              <a:rPr dirty="0" sz="1000" spc="-10">
                <a:latin typeface="Arial"/>
                <a:cs typeface="Arial"/>
              </a:rPr>
              <a:t>does </a:t>
            </a:r>
            <a:r>
              <a:rPr dirty="0" sz="1000" spc="-15">
                <a:latin typeface="Arial"/>
                <a:cs typeface="Arial"/>
              </a:rPr>
              <a:t>not </a:t>
            </a:r>
            <a:r>
              <a:rPr dirty="0" sz="1000" spc="-10">
                <a:latin typeface="Arial"/>
                <a:cs typeface="Arial"/>
              </a:rPr>
              <a:t>affect the internal </a:t>
            </a:r>
            <a:r>
              <a:rPr dirty="0" sz="1000" spc="-5">
                <a:latin typeface="Arial"/>
                <a:cs typeface="Arial"/>
              </a:rPr>
              <a:t>state of </a:t>
            </a:r>
            <a:r>
              <a:rPr dirty="0" sz="1000" spc="-10">
                <a:latin typeface="Arial"/>
                <a:cs typeface="Arial"/>
              </a:rPr>
              <a:t>the 68000, </a:t>
            </a:r>
            <a:r>
              <a:rPr dirty="0" sz="1000">
                <a:latin typeface="Arial"/>
                <a:cs typeface="Arial"/>
              </a:rPr>
              <a:t>so </a:t>
            </a:r>
            <a:r>
              <a:rPr dirty="0" sz="1000" spc="-5">
                <a:latin typeface="Arial"/>
                <a:cs typeface="Arial"/>
              </a:rPr>
              <a:t>it allows peripherals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be </a:t>
            </a:r>
            <a:r>
              <a:rPr dirty="0" sz="1000" spc="-10">
                <a:latin typeface="Arial"/>
                <a:cs typeface="Arial"/>
              </a:rPr>
              <a:t>reset without resetting </a:t>
            </a:r>
            <a:r>
              <a:rPr dirty="0" sz="1000">
                <a:latin typeface="Arial"/>
                <a:cs typeface="Arial"/>
              </a:rPr>
              <a:t>the  CPU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1879600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Address</a:t>
            </a:r>
            <a:r>
              <a:rPr dirty="0" spc="-55"/>
              <a:t> </a:t>
            </a:r>
            <a:r>
              <a:rPr dirty="0" spc="-5"/>
              <a:t>space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435" y="1329575"/>
            <a:ext cx="4142104" cy="43922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43840" marR="184785" indent="-231775">
              <a:lnSpc>
                <a:spcPct val="100000"/>
              </a:lnSpc>
              <a:spcBef>
                <a:spcPts val="90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address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bus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of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68000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consists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of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23 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independent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address lines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A0-A23</a:t>
            </a:r>
            <a:endParaRPr sz="1400">
              <a:latin typeface="Arial"/>
              <a:cs typeface="Arial"/>
            </a:endParaRPr>
          </a:p>
          <a:p>
            <a:pPr marL="698500" marR="382270" indent="-226060">
              <a:lnSpc>
                <a:spcPts val="1420"/>
              </a:lnSpc>
              <a:spcBef>
                <a:spcPts val="38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Since </a:t>
            </a:r>
            <a:r>
              <a:rPr dirty="0" sz="1200">
                <a:latin typeface="Arial"/>
                <a:cs typeface="Arial"/>
              </a:rPr>
              <a:t>the data bus </a:t>
            </a:r>
            <a:r>
              <a:rPr dirty="0" sz="1200" spc="-5">
                <a:latin typeface="Arial"/>
                <a:cs typeface="Arial"/>
              </a:rPr>
              <a:t>is 16-bit </a:t>
            </a:r>
            <a:r>
              <a:rPr dirty="0" sz="1200" spc="-10">
                <a:latin typeface="Arial"/>
                <a:cs typeface="Arial"/>
              </a:rPr>
              <a:t>wide, </a:t>
            </a:r>
            <a:r>
              <a:rPr dirty="0" sz="1200" spc="-15">
                <a:latin typeface="Arial"/>
                <a:cs typeface="Arial"/>
              </a:rPr>
              <a:t>we </a:t>
            </a:r>
            <a:r>
              <a:rPr dirty="0" sz="1200" spc="-10">
                <a:latin typeface="Arial"/>
                <a:cs typeface="Arial"/>
              </a:rPr>
              <a:t>have </a:t>
            </a:r>
            <a:r>
              <a:rPr dirty="0" sz="1200">
                <a:latin typeface="Arial"/>
                <a:cs typeface="Arial"/>
              </a:rPr>
              <a:t>an  </a:t>
            </a:r>
            <a:r>
              <a:rPr dirty="0" sz="1200" spc="-5">
                <a:latin typeface="Arial"/>
                <a:cs typeface="Arial"/>
              </a:rPr>
              <a:t>address space </a:t>
            </a:r>
            <a:r>
              <a:rPr dirty="0" sz="1200">
                <a:latin typeface="Arial"/>
                <a:cs typeface="Arial"/>
              </a:rPr>
              <a:t>of 8M</a:t>
            </a:r>
            <a:r>
              <a:rPr dirty="0" sz="1200" spc="-5">
                <a:latin typeface="Arial"/>
                <a:cs typeface="Arial"/>
              </a:rPr>
              <a:t> words</a:t>
            </a:r>
            <a:endParaRPr sz="1200">
              <a:latin typeface="Arial"/>
              <a:cs typeface="Arial"/>
            </a:endParaRPr>
          </a:p>
          <a:p>
            <a:pPr marL="243840" marR="5080" indent="-231775">
              <a:lnSpc>
                <a:spcPct val="100000"/>
              </a:lnSpc>
              <a:spcBef>
                <a:spcPts val="254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Two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additional control lines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are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used to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select 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individual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bytes</a:t>
            </a:r>
            <a:endParaRPr sz="14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Upper </a:t>
            </a:r>
            <a:r>
              <a:rPr dirty="0" sz="1200">
                <a:latin typeface="Arial"/>
                <a:cs typeface="Arial"/>
              </a:rPr>
              <a:t>Data </a:t>
            </a:r>
            <a:r>
              <a:rPr dirty="0" sz="1200" spc="-5">
                <a:latin typeface="Arial"/>
                <a:cs typeface="Arial"/>
              </a:rPr>
              <a:t>Strobe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(UDS*)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9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Lower Data Strobe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(LDS*)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UDS* and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LDS*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are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used to enable</a:t>
            </a:r>
            <a:r>
              <a:rPr dirty="0" sz="1400" spc="2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byte-wide</a:t>
            </a:r>
            <a:endParaRPr sz="1400">
              <a:latin typeface="Arial"/>
              <a:cs typeface="Arial"/>
            </a:endParaRPr>
          </a:p>
          <a:p>
            <a:pPr algn="ctr" marR="1307465">
              <a:lnSpc>
                <a:spcPct val="100000"/>
              </a:lnSpc>
            </a:pPr>
            <a:r>
              <a:rPr dirty="0" sz="1400" spc="-10" b="1" i="1">
                <a:solidFill>
                  <a:srgbClr val="00664D"/>
                </a:solidFill>
                <a:latin typeface="Arial"/>
                <a:cs typeface="Arial"/>
              </a:rPr>
              <a:t>upper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and </a:t>
            </a:r>
            <a:r>
              <a:rPr dirty="0" sz="1400" spc="-10" b="1" i="1">
                <a:solidFill>
                  <a:srgbClr val="00664D"/>
                </a:solidFill>
                <a:latin typeface="Arial"/>
                <a:cs typeface="Arial"/>
              </a:rPr>
              <a:t>lower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data</a:t>
            </a:r>
            <a:r>
              <a:rPr dirty="0" sz="1400" spc="2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banks</a:t>
            </a:r>
            <a:endParaRPr sz="1400">
              <a:latin typeface="Arial"/>
              <a:cs typeface="Arial"/>
            </a:endParaRPr>
          </a:p>
          <a:p>
            <a:pPr marL="698500" marR="441959" indent="-226060">
              <a:lnSpc>
                <a:spcPct val="100000"/>
              </a:lnSpc>
              <a:spcBef>
                <a:spcPts val="30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Upper </a:t>
            </a:r>
            <a:r>
              <a:rPr dirty="0" sz="1200" spc="-10">
                <a:latin typeface="Arial"/>
                <a:cs typeface="Arial"/>
              </a:rPr>
              <a:t>data </a:t>
            </a:r>
            <a:r>
              <a:rPr dirty="0" sz="1200" spc="-5">
                <a:latin typeface="Arial"/>
                <a:cs typeface="Arial"/>
              </a:rPr>
              <a:t>banks </a:t>
            </a:r>
            <a:r>
              <a:rPr dirty="0" sz="1200" spc="-10">
                <a:latin typeface="Arial"/>
                <a:cs typeface="Arial"/>
              </a:rPr>
              <a:t>are </a:t>
            </a:r>
            <a:r>
              <a:rPr dirty="0" sz="1200" spc="-5">
                <a:latin typeface="Arial"/>
                <a:cs typeface="Arial"/>
              </a:rPr>
              <a:t>selected </a:t>
            </a:r>
            <a:r>
              <a:rPr dirty="0" sz="1200">
                <a:latin typeface="Arial"/>
                <a:cs typeface="Arial"/>
              </a:rPr>
              <a:t>by </a:t>
            </a:r>
            <a:r>
              <a:rPr dirty="0" sz="1200" spc="-5">
                <a:latin typeface="Arial"/>
                <a:cs typeface="Arial"/>
              </a:rPr>
              <a:t>UDS* </a:t>
            </a:r>
            <a:r>
              <a:rPr dirty="0" sz="1200">
                <a:latin typeface="Arial"/>
                <a:cs typeface="Arial"/>
              </a:rPr>
              <a:t>and  </a:t>
            </a:r>
            <a:r>
              <a:rPr dirty="0" sz="1200" spc="-5">
                <a:latin typeface="Arial"/>
                <a:cs typeface="Arial"/>
              </a:rPr>
              <a:t>contain </a:t>
            </a:r>
            <a:r>
              <a:rPr dirty="0" sz="1200" spc="-10">
                <a:latin typeface="Arial"/>
                <a:cs typeface="Arial"/>
              </a:rPr>
              <a:t>data </a:t>
            </a:r>
            <a:r>
              <a:rPr dirty="0" sz="1200" spc="-5">
                <a:latin typeface="Arial"/>
                <a:cs typeface="Arial"/>
              </a:rPr>
              <a:t>bits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baseline="-20833" sz="1200" spc="-15">
                <a:latin typeface="Arial"/>
                <a:cs typeface="Arial"/>
              </a:rPr>
              <a:t>8</a:t>
            </a:r>
            <a:r>
              <a:rPr dirty="0" sz="1200" spc="-10">
                <a:latin typeface="Arial"/>
                <a:cs typeface="Arial"/>
              </a:rPr>
              <a:t>-D</a:t>
            </a:r>
            <a:r>
              <a:rPr dirty="0" baseline="-20833" sz="1200" spc="-15">
                <a:latin typeface="Arial"/>
                <a:cs typeface="Arial"/>
              </a:rPr>
              <a:t>15</a:t>
            </a:r>
            <a:endParaRPr baseline="-20833" sz="1200">
              <a:latin typeface="Arial"/>
              <a:cs typeface="Arial"/>
            </a:endParaRPr>
          </a:p>
          <a:p>
            <a:pPr marL="698500" marR="469265" indent="-226060">
              <a:lnSpc>
                <a:spcPct val="100000"/>
              </a:lnSpc>
              <a:spcBef>
                <a:spcPts val="28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Lower </a:t>
            </a:r>
            <a:r>
              <a:rPr dirty="0" sz="1200" spc="-10">
                <a:latin typeface="Arial"/>
                <a:cs typeface="Arial"/>
              </a:rPr>
              <a:t>data </a:t>
            </a:r>
            <a:r>
              <a:rPr dirty="0" sz="1200" spc="-5">
                <a:latin typeface="Arial"/>
                <a:cs typeface="Arial"/>
              </a:rPr>
              <a:t>banks </a:t>
            </a:r>
            <a:r>
              <a:rPr dirty="0" sz="1200" spc="-10">
                <a:latin typeface="Arial"/>
                <a:cs typeface="Arial"/>
              </a:rPr>
              <a:t>are </a:t>
            </a:r>
            <a:r>
              <a:rPr dirty="0" sz="1200" spc="-5">
                <a:latin typeface="Arial"/>
                <a:cs typeface="Arial"/>
              </a:rPr>
              <a:t>selected </a:t>
            </a:r>
            <a:r>
              <a:rPr dirty="0" sz="1200">
                <a:latin typeface="Arial"/>
                <a:cs typeface="Arial"/>
              </a:rPr>
              <a:t>by </a:t>
            </a:r>
            <a:r>
              <a:rPr dirty="0" sz="1200" spc="-5">
                <a:latin typeface="Arial"/>
                <a:cs typeface="Arial"/>
              </a:rPr>
              <a:t>LDS* </a:t>
            </a:r>
            <a:r>
              <a:rPr dirty="0" sz="1200" spc="-10">
                <a:latin typeface="Arial"/>
                <a:cs typeface="Arial"/>
              </a:rPr>
              <a:t>and  </a:t>
            </a:r>
            <a:r>
              <a:rPr dirty="0" sz="1200" spc="-5">
                <a:latin typeface="Arial"/>
                <a:cs typeface="Arial"/>
              </a:rPr>
              <a:t>contain </a:t>
            </a:r>
            <a:r>
              <a:rPr dirty="0" sz="1200" spc="-10">
                <a:latin typeface="Arial"/>
                <a:cs typeface="Arial"/>
              </a:rPr>
              <a:t>data </a:t>
            </a:r>
            <a:r>
              <a:rPr dirty="0" sz="1200" spc="-5">
                <a:latin typeface="Arial"/>
                <a:cs typeface="Arial"/>
              </a:rPr>
              <a:t>bits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baseline="-20833" sz="1200" spc="-7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-D</a:t>
            </a:r>
            <a:r>
              <a:rPr dirty="0" baseline="-20833" sz="1200" spc="-7">
                <a:latin typeface="Arial"/>
                <a:cs typeface="Arial"/>
              </a:rPr>
              <a:t>7</a:t>
            </a:r>
            <a:endParaRPr baseline="-20833" sz="1200">
              <a:latin typeface="Arial"/>
              <a:cs typeface="Arial"/>
            </a:endParaRPr>
          </a:p>
          <a:p>
            <a:pPr marL="243840" marR="115570" indent="-231775">
              <a:lnSpc>
                <a:spcPct val="99300"/>
              </a:lnSpc>
              <a:spcBef>
                <a:spcPts val="315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</a:t>
            </a:r>
            <a:r>
              <a:rPr dirty="0" baseline="-24691" sz="1350" spc="-7" b="1">
                <a:solidFill>
                  <a:srgbClr val="00664D"/>
                </a:solidFill>
                <a:latin typeface="Arial"/>
                <a:cs typeface="Arial"/>
              </a:rPr>
              <a:t>01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-A</a:t>
            </a:r>
            <a:r>
              <a:rPr dirty="0" baseline="-24691" sz="1350" spc="-7" b="1">
                <a:solidFill>
                  <a:srgbClr val="00664D"/>
                </a:solidFill>
                <a:latin typeface="Arial"/>
                <a:cs typeface="Arial"/>
              </a:rPr>
              <a:t>23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are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shared by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two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data banks and 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are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used </a:t>
            </a:r>
            <a:r>
              <a:rPr dirty="0" sz="1400" b="1">
                <a:solidFill>
                  <a:srgbClr val="00664D"/>
                </a:solidFill>
                <a:latin typeface="Arial"/>
                <a:cs typeface="Arial"/>
              </a:rPr>
              <a:t>to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address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individual bytes within 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each</a:t>
            </a:r>
            <a:r>
              <a:rPr dirty="0" sz="1400" spc="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bank</a:t>
            </a:r>
            <a:endParaRPr sz="1400">
              <a:latin typeface="Arial"/>
              <a:cs typeface="Arial"/>
            </a:endParaRPr>
          </a:p>
          <a:p>
            <a:pPr marL="243840" marR="240029" indent="-231775">
              <a:lnSpc>
                <a:spcPct val="100000"/>
              </a:lnSpc>
              <a:spcBef>
                <a:spcPts val="340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This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physical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organization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of </a:t>
            </a:r>
            <a:r>
              <a:rPr dirty="0" sz="1400" b="1">
                <a:solidFill>
                  <a:srgbClr val="00664D"/>
                </a:solidFill>
                <a:latin typeface="Arial"/>
                <a:cs typeface="Arial"/>
              </a:rPr>
              <a:t>memory 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explains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why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words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must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be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stored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at even 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memory</a:t>
            </a:r>
            <a:r>
              <a:rPr dirty="0" sz="1400" spc="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addresses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09092" y="1353671"/>
            <a:ext cx="3381761" cy="32230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07055" y="4712909"/>
            <a:ext cx="2347614" cy="18770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2641600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5"/>
              <a:t>Memory</a:t>
            </a:r>
            <a:r>
              <a:rPr dirty="0" spc="-50"/>
              <a:t> </a:t>
            </a:r>
            <a:r>
              <a:rPr dirty="0" spc="-5"/>
              <a:t>organization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435" y="1296306"/>
            <a:ext cx="6210935" cy="151130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Dedicated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and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general use</a:t>
            </a:r>
            <a:r>
              <a:rPr dirty="0" sz="1200" spc="11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664D"/>
                </a:solidFill>
                <a:latin typeface="Arial"/>
                <a:cs typeface="Arial"/>
              </a:rPr>
              <a:t>memory</a:t>
            </a:r>
            <a:endParaRPr sz="1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Memory </a:t>
            </a:r>
            <a:r>
              <a:rPr dirty="0" sz="1000" spc="-10">
                <a:latin typeface="Arial"/>
                <a:cs typeface="Arial"/>
              </a:rPr>
              <a:t>locations 000000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0003FE </a:t>
            </a:r>
            <a:r>
              <a:rPr dirty="0" sz="1000" spc="-5">
                <a:latin typeface="Arial"/>
                <a:cs typeface="Arial"/>
              </a:rPr>
              <a:t>have </a:t>
            </a:r>
            <a:r>
              <a:rPr dirty="0" sz="1000">
                <a:latin typeface="Arial"/>
                <a:cs typeface="Arial"/>
              </a:rPr>
              <a:t>a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dedicated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function:</a:t>
            </a:r>
            <a:endParaRPr sz="1000">
              <a:latin typeface="Arial"/>
              <a:cs typeface="Arial"/>
            </a:endParaRPr>
          </a:p>
          <a:p>
            <a:pPr marL="695325">
              <a:lnSpc>
                <a:spcPct val="100000"/>
              </a:lnSpc>
              <a:spcBef>
                <a:spcPts val="22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900">
                <a:latin typeface="Arial"/>
                <a:cs typeface="Arial"/>
              </a:rPr>
              <a:t>storage of </a:t>
            </a:r>
            <a:r>
              <a:rPr dirty="0" sz="900" spc="-5">
                <a:latin typeface="Arial"/>
                <a:cs typeface="Arial"/>
              </a:rPr>
              <a:t>the </a:t>
            </a:r>
            <a:r>
              <a:rPr dirty="0" sz="900" spc="-10">
                <a:latin typeface="Arial"/>
                <a:cs typeface="Arial"/>
              </a:rPr>
              <a:t>interrupt </a:t>
            </a:r>
            <a:r>
              <a:rPr dirty="0" sz="900">
                <a:latin typeface="Arial"/>
                <a:cs typeface="Arial"/>
              </a:rPr>
              <a:t>vector</a:t>
            </a:r>
            <a:r>
              <a:rPr dirty="0" sz="900" spc="-1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table</a:t>
            </a:r>
            <a:endParaRPr sz="900">
              <a:latin typeface="Arial"/>
              <a:cs typeface="Arial"/>
            </a:endParaRPr>
          </a:p>
          <a:p>
            <a:pPr marL="582295" marR="5080" indent="-226060">
              <a:lnSpc>
                <a:spcPct val="100000"/>
              </a:lnSpc>
              <a:spcBef>
                <a:spcPts val="21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rest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the memory space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>
                <a:latin typeface="Arial"/>
                <a:cs typeface="Arial"/>
              </a:rPr>
              <a:t>for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genera</a:t>
            </a:r>
            <a:r>
              <a:rPr dirty="0" sz="1000" spc="-5">
                <a:latin typeface="Arial"/>
                <a:cs typeface="Arial"/>
              </a:rPr>
              <a:t>l </a:t>
            </a:r>
            <a:r>
              <a:rPr dirty="0" sz="1000" spc="-10">
                <a:latin typeface="Arial"/>
                <a:cs typeface="Arial"/>
              </a:rPr>
              <a:t>use, </a:t>
            </a:r>
            <a:r>
              <a:rPr dirty="0" sz="1000" spc="-20">
                <a:latin typeface="Arial"/>
                <a:cs typeface="Arial"/>
              </a:rPr>
              <a:t>it </a:t>
            </a:r>
            <a:r>
              <a:rPr dirty="0" sz="1000">
                <a:latin typeface="Arial"/>
                <a:cs typeface="Arial"/>
              </a:rPr>
              <a:t>can </a:t>
            </a:r>
            <a:r>
              <a:rPr dirty="0" sz="1000" spc="-5">
                <a:latin typeface="Arial"/>
                <a:cs typeface="Arial"/>
              </a:rPr>
              <a:t>be used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store </a:t>
            </a:r>
            <a:r>
              <a:rPr dirty="0" sz="1000" spc="-15">
                <a:latin typeface="Arial"/>
                <a:cs typeface="Arial"/>
              </a:rPr>
              <a:t>data, </a:t>
            </a:r>
            <a:r>
              <a:rPr dirty="0" sz="1000" spc="-5">
                <a:latin typeface="Arial"/>
                <a:cs typeface="Arial"/>
              </a:rPr>
              <a:t>instructions or </a:t>
            </a:r>
            <a:r>
              <a:rPr dirty="0" sz="1000" spc="-10">
                <a:latin typeface="Arial"/>
                <a:cs typeface="Arial"/>
              </a:rPr>
              <a:t>address  </a:t>
            </a:r>
            <a:r>
              <a:rPr dirty="0" sz="1000" spc="-5">
                <a:latin typeface="Arial"/>
                <a:cs typeface="Arial"/>
              </a:rPr>
              <a:t>information</a:t>
            </a:r>
            <a:endParaRPr sz="1000">
              <a:latin typeface="Arial"/>
              <a:cs typeface="Arial"/>
            </a:endParaRPr>
          </a:p>
          <a:p>
            <a:pPr marL="243840" marR="198120" indent="-231775">
              <a:lnSpc>
                <a:spcPct val="100000"/>
              </a:lnSpc>
              <a:spcBef>
                <a:spcPts val="280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Three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additional output pins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on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the 68000,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function code (FC</a:t>
            </a:r>
            <a:r>
              <a:rPr dirty="0" baseline="-20833" sz="1200" spc="-7" b="1">
                <a:solidFill>
                  <a:srgbClr val="00664D"/>
                </a:solidFill>
                <a:latin typeface="Arial"/>
                <a:cs typeface="Arial"/>
              </a:rPr>
              <a:t>0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-FC</a:t>
            </a:r>
            <a:r>
              <a:rPr dirty="0" baseline="-20833" sz="1200" spc="-7" b="1">
                <a:solidFill>
                  <a:srgbClr val="00664D"/>
                </a:solidFill>
                <a:latin typeface="Arial"/>
                <a:cs typeface="Arial"/>
              </a:rPr>
              <a:t>2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),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indicate  whether the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bus </a:t>
            </a:r>
            <a:r>
              <a:rPr dirty="0" sz="1200" spc="-10" b="1">
                <a:solidFill>
                  <a:srgbClr val="00664D"/>
                </a:solidFill>
                <a:latin typeface="Arial"/>
                <a:cs typeface="Arial"/>
              </a:rPr>
              <a:t>cycle</a:t>
            </a:r>
            <a:r>
              <a:rPr dirty="0" sz="1200" spc="5" b="1">
                <a:solidFill>
                  <a:srgbClr val="00664D"/>
                </a:solidFill>
                <a:latin typeface="Arial"/>
                <a:cs typeface="Arial"/>
              </a:rPr>
              <a:t> is</a:t>
            </a:r>
            <a:endParaRPr sz="1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-5">
                <a:latin typeface="Arial"/>
                <a:cs typeface="Arial"/>
              </a:rPr>
              <a:t>accessing </a:t>
            </a:r>
            <a:r>
              <a:rPr dirty="0" sz="1000" spc="-10">
                <a:latin typeface="Arial"/>
                <a:cs typeface="Arial"/>
              </a:rPr>
              <a:t>data </a:t>
            </a:r>
            <a:r>
              <a:rPr dirty="0" sz="1000" spc="-5">
                <a:latin typeface="Arial"/>
                <a:cs typeface="Arial"/>
              </a:rPr>
              <a:t>or program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321171" y="2921889"/>
          <a:ext cx="2748280" cy="1216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545"/>
                <a:gridCol w="423545"/>
                <a:gridCol w="423545"/>
                <a:gridCol w="1471930"/>
              </a:tblGrid>
              <a:tr h="123825">
                <a:tc gridSpan="3">
                  <a:txBody>
                    <a:bodyPr/>
                    <a:lstStyle/>
                    <a:p>
                      <a:pPr marL="294005">
                        <a:lnSpc>
                          <a:spcPts val="880"/>
                        </a:lnSpc>
                      </a:pPr>
                      <a:r>
                        <a:rPr dirty="0" sz="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Function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Reference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class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055">
                    <a:solidFill>
                      <a:srgbClr val="000000"/>
                    </a:solidFill>
                  </a:tcPr>
                </a:tc>
              </a:tr>
              <a:tr h="123189">
                <a:tc>
                  <a:txBody>
                    <a:bodyPr/>
                    <a:lstStyle/>
                    <a:p>
                      <a:pPr algn="ctr" marL="10795">
                        <a:lnSpc>
                          <a:spcPts val="830"/>
                        </a:lnSpc>
                        <a:spcBef>
                          <a:spcPts val="40"/>
                        </a:spcBef>
                      </a:pPr>
                      <a:r>
                        <a:rPr dirty="0" baseline="3472" sz="1200" spc="-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FC</a:t>
                      </a:r>
                      <a:r>
                        <a:rPr dirty="0" sz="5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830"/>
                        </a:lnSpc>
                        <a:spcBef>
                          <a:spcPts val="40"/>
                        </a:spcBef>
                      </a:pPr>
                      <a:r>
                        <a:rPr dirty="0" baseline="3472" sz="1200" spc="-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FC</a:t>
                      </a:r>
                      <a:r>
                        <a:rPr dirty="0" sz="5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830"/>
                        </a:lnSpc>
                        <a:spcBef>
                          <a:spcPts val="40"/>
                        </a:spcBef>
                      </a:pPr>
                      <a:r>
                        <a:rPr dirty="0" baseline="3472" sz="1200" spc="-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FC</a:t>
                      </a:r>
                      <a:r>
                        <a:rPr dirty="0" sz="5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9055">
                    <a:solidFill>
                      <a:srgbClr val="000000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ctr" marL="762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855"/>
                        </a:lnSpc>
                      </a:pPr>
                      <a:r>
                        <a:rPr dirty="0" sz="800" spc="-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(Unassigned)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ctr" marL="7620">
                        <a:lnSpc>
                          <a:spcPts val="950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950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8255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950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8255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767080">
                        <a:lnSpc>
                          <a:spcPts val="940"/>
                        </a:lnSpc>
                        <a:spcBef>
                          <a:spcPts val="50"/>
                        </a:spcBef>
                      </a:pPr>
                      <a:r>
                        <a:rPr dirty="0" sz="800" spc="-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User data  User</a:t>
                      </a:r>
                      <a:r>
                        <a:rPr dirty="0" sz="800" spc="-5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6346">
                <a:tc>
                  <a:txBody>
                    <a:bodyPr/>
                    <a:lstStyle/>
                    <a:p>
                      <a:pPr algn="ctr" marL="7620">
                        <a:lnSpc>
                          <a:spcPts val="90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90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8255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90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8255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784860">
                        <a:lnSpc>
                          <a:spcPts val="91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(U</a:t>
                      </a:r>
                      <a:r>
                        <a:rPr dirty="0" sz="800" spc="-1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800" spc="-1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-1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)  </a:t>
                      </a:r>
                      <a:r>
                        <a:rPr dirty="0" sz="800" spc="-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(U</a:t>
                      </a:r>
                      <a:r>
                        <a:rPr dirty="0" sz="800" spc="-1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800" spc="-1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-1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ctr" marL="7620">
                        <a:lnSpc>
                          <a:spcPts val="935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935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8255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935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8255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499109">
                        <a:lnSpc>
                          <a:spcPts val="910"/>
                        </a:lnSpc>
                        <a:spcBef>
                          <a:spcPts val="75"/>
                        </a:spcBef>
                      </a:pPr>
                      <a:r>
                        <a:rPr dirty="0" sz="800" spc="-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Supervisor data  Supervisor</a:t>
                      </a:r>
                      <a:r>
                        <a:rPr dirty="0" sz="800" spc="-5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algn="ctr" marL="762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855"/>
                        </a:lnSpc>
                      </a:pPr>
                      <a:r>
                        <a:rPr dirty="0" sz="800" spc="-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Interrupt</a:t>
                      </a:r>
                      <a:r>
                        <a:rPr dirty="0" sz="800" spc="-20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010000"/>
                          </a:solidFill>
                          <a:latin typeface="Arial"/>
                          <a:cs typeface="Arial"/>
                        </a:rPr>
                        <a:t>Acknowledge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154543" y="1433702"/>
            <a:ext cx="911860" cy="3416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15875" rIns="0" bIns="0" rtlCol="0" vert="horz">
            <a:spAutoFit/>
          </a:bodyPr>
          <a:lstStyle/>
          <a:p>
            <a:pPr marL="124460" marR="123189" indent="51435">
              <a:lnSpc>
                <a:spcPct val="100000"/>
              </a:lnSpc>
              <a:spcBef>
                <a:spcPts val="125"/>
              </a:spcBef>
            </a:pPr>
            <a:r>
              <a:rPr dirty="0" sz="1000" spc="-5" i="1">
                <a:latin typeface="Arial"/>
                <a:cs typeface="Arial"/>
              </a:rPr>
              <a:t>Exception  </a:t>
            </a:r>
            <a:r>
              <a:rPr dirty="0" sz="1000" i="1">
                <a:latin typeface="Arial"/>
                <a:cs typeface="Arial"/>
              </a:rPr>
              <a:t>vector</a:t>
            </a:r>
            <a:r>
              <a:rPr dirty="0" sz="1000" spc="-9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table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54543" y="1775079"/>
            <a:ext cx="911860" cy="817244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22250" marR="100965" indent="-113030">
              <a:lnSpc>
                <a:spcPct val="100000"/>
              </a:lnSpc>
              <a:spcBef>
                <a:spcPts val="735"/>
              </a:spcBef>
            </a:pPr>
            <a:r>
              <a:rPr dirty="0" sz="1000" spc="-5" i="1">
                <a:latin typeface="Arial"/>
                <a:cs typeface="Arial"/>
              </a:rPr>
              <a:t>General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use  </a:t>
            </a:r>
            <a:r>
              <a:rPr dirty="0" sz="1000" i="1">
                <a:latin typeface="Arial"/>
                <a:cs typeface="Arial"/>
              </a:rPr>
              <a:t>memory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08443" y="1399667"/>
            <a:ext cx="39179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5" b="1" i="1">
                <a:latin typeface="Courier New"/>
                <a:cs typeface="Courier New"/>
              </a:rPr>
              <a:t>000000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71155" y="1460626"/>
            <a:ext cx="104775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5" b="1" i="1">
                <a:latin typeface="Courier New"/>
                <a:cs typeface="Courier New"/>
              </a:rPr>
              <a:t>16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08443" y="1616075"/>
            <a:ext cx="39179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5" b="1" i="1">
                <a:latin typeface="Courier New"/>
                <a:cs typeface="Courier New"/>
              </a:rPr>
              <a:t>0003FE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71155" y="1677035"/>
            <a:ext cx="104775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5" b="1" i="1">
                <a:latin typeface="Courier New"/>
                <a:cs typeface="Courier New"/>
              </a:rPr>
              <a:t>16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08443" y="1737994"/>
            <a:ext cx="46799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5" b="1" i="1">
                <a:latin typeface="Courier New"/>
                <a:cs typeface="Courier New"/>
              </a:rPr>
              <a:t>00040</a:t>
            </a:r>
            <a:r>
              <a:rPr dirty="0" sz="800" spc="-25" b="1" i="1">
                <a:latin typeface="Courier New"/>
                <a:cs typeface="Courier New"/>
              </a:rPr>
              <a:t>0</a:t>
            </a:r>
            <a:r>
              <a:rPr dirty="0" baseline="-22222" sz="750" spc="7" b="1" i="1">
                <a:latin typeface="Courier New"/>
                <a:cs typeface="Courier New"/>
              </a:rPr>
              <a:t>16</a:t>
            </a:r>
            <a:endParaRPr baseline="-22222" sz="75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08443" y="2475611"/>
            <a:ext cx="46799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5" b="1" i="1">
                <a:latin typeface="Courier New"/>
                <a:cs typeface="Courier New"/>
              </a:rPr>
              <a:t>FFFFF</a:t>
            </a:r>
            <a:r>
              <a:rPr dirty="0" sz="800" spc="-25" b="1" i="1">
                <a:latin typeface="Courier New"/>
                <a:cs typeface="Courier New"/>
              </a:rPr>
              <a:t>E</a:t>
            </a:r>
            <a:r>
              <a:rPr dirty="0" baseline="-22222" sz="750" spc="7" b="1" i="1">
                <a:latin typeface="Courier New"/>
                <a:cs typeface="Courier New"/>
              </a:rPr>
              <a:t>16</a:t>
            </a:r>
            <a:endParaRPr baseline="-22222" sz="75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0858" y="2810903"/>
            <a:ext cx="4999990" cy="16135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93700">
              <a:lnSpc>
                <a:spcPct val="100000"/>
              </a:lnSpc>
              <a:spcBef>
                <a:spcPts val="10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-5">
                <a:latin typeface="Arial"/>
                <a:cs typeface="Arial"/>
              </a:rPr>
              <a:t>being executed in user or supervisor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By using (FC</a:t>
            </a:r>
            <a:r>
              <a:rPr dirty="0" baseline="-20833" sz="1200" spc="-7" b="1">
                <a:solidFill>
                  <a:srgbClr val="00664D"/>
                </a:solidFill>
                <a:latin typeface="Arial"/>
                <a:cs typeface="Arial"/>
              </a:rPr>
              <a:t>0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-FC</a:t>
            </a:r>
            <a:r>
              <a:rPr dirty="0" baseline="-20833" sz="1200" spc="-7" b="1">
                <a:solidFill>
                  <a:srgbClr val="00664D"/>
                </a:solidFill>
                <a:latin typeface="Arial"/>
                <a:cs typeface="Arial"/>
              </a:rPr>
              <a:t>2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), the </a:t>
            </a:r>
            <a:r>
              <a:rPr dirty="0" sz="1200" spc="-10" b="1">
                <a:solidFill>
                  <a:srgbClr val="00664D"/>
                </a:solidFill>
                <a:latin typeface="Arial"/>
                <a:cs typeface="Arial"/>
              </a:rPr>
              <a:t>memory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space can be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further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divided</a:t>
            </a:r>
            <a:r>
              <a:rPr dirty="0" sz="1200" spc="19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into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-5">
                <a:latin typeface="Arial"/>
                <a:cs typeface="Arial"/>
              </a:rPr>
              <a:t>User program</a:t>
            </a:r>
            <a:r>
              <a:rPr dirty="0" sz="1000" spc="-1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segment</a:t>
            </a:r>
            <a:endParaRPr sz="10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-5">
                <a:latin typeface="Arial"/>
                <a:cs typeface="Arial"/>
              </a:rPr>
              <a:t>User </a:t>
            </a:r>
            <a:r>
              <a:rPr dirty="0" sz="1000">
                <a:latin typeface="Arial"/>
                <a:cs typeface="Arial"/>
              </a:rPr>
              <a:t>data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segment</a:t>
            </a:r>
            <a:endParaRPr sz="10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-5">
                <a:latin typeface="Arial"/>
                <a:cs typeface="Arial"/>
              </a:rPr>
              <a:t>Supervisor program</a:t>
            </a:r>
            <a:r>
              <a:rPr dirty="0" sz="1000" spc="-1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segment</a:t>
            </a:r>
            <a:endParaRPr sz="10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-5">
                <a:latin typeface="Arial"/>
                <a:cs typeface="Arial"/>
              </a:rPr>
              <a:t>Supervisor </a:t>
            </a:r>
            <a:r>
              <a:rPr dirty="0" sz="1000" spc="-10">
                <a:latin typeface="Arial"/>
                <a:cs typeface="Arial"/>
              </a:rPr>
              <a:t>data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segment</a:t>
            </a:r>
            <a:endParaRPr sz="1000">
              <a:latin typeface="Arial"/>
              <a:cs typeface="Arial"/>
            </a:endParaRPr>
          </a:p>
          <a:p>
            <a:pPr marL="243840" marR="320040" indent="-231775">
              <a:lnSpc>
                <a:spcPct val="100000"/>
              </a:lnSpc>
              <a:spcBef>
                <a:spcPts val="254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As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an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example, (FC</a:t>
            </a:r>
            <a:r>
              <a:rPr dirty="0" baseline="-20833" sz="1200" spc="-7" b="1">
                <a:solidFill>
                  <a:srgbClr val="00664D"/>
                </a:solidFill>
                <a:latin typeface="Arial"/>
                <a:cs typeface="Arial"/>
              </a:rPr>
              <a:t>0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-FC</a:t>
            </a:r>
            <a:r>
              <a:rPr dirty="0" baseline="-20833" sz="1200" spc="-7" b="1">
                <a:solidFill>
                  <a:srgbClr val="00664D"/>
                </a:solidFill>
                <a:latin typeface="Arial"/>
                <a:cs typeface="Arial"/>
              </a:rPr>
              <a:t>2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) are decoded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and used to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assert </a:t>
            </a:r>
            <a:r>
              <a:rPr dirty="0" sz="1200" spc="5" b="1">
                <a:solidFill>
                  <a:srgbClr val="00664D"/>
                </a:solidFill>
                <a:latin typeface="Arial"/>
                <a:cs typeface="Arial"/>
              </a:rPr>
              <a:t>the 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appropriate chip </a:t>
            </a:r>
            <a:r>
              <a:rPr dirty="0" sz="1200" spc="-10" b="1">
                <a:solidFill>
                  <a:srgbClr val="00664D"/>
                </a:solidFill>
                <a:latin typeface="Arial"/>
                <a:cs typeface="Arial"/>
              </a:rPr>
              <a:t>select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(CS*)</a:t>
            </a:r>
            <a:r>
              <a:rPr dirty="0" sz="1200" spc="5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signals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33281" y="4322307"/>
            <a:ext cx="4556413" cy="23539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5034915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Asynchronous </a:t>
            </a:r>
            <a:r>
              <a:rPr dirty="0" spc="5"/>
              <a:t>memory </a:t>
            </a:r>
            <a:r>
              <a:rPr dirty="0" spc="-10"/>
              <a:t>and </a:t>
            </a:r>
            <a:r>
              <a:rPr dirty="0"/>
              <a:t>I/O</a:t>
            </a:r>
            <a:r>
              <a:rPr dirty="0" spc="-80"/>
              <a:t> </a:t>
            </a:r>
            <a:r>
              <a:rPr dirty="0"/>
              <a:t>interface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435" y="1282197"/>
            <a:ext cx="3895725" cy="4744720"/>
          </a:xfrm>
          <a:prstGeom prst="rect">
            <a:avLst/>
          </a:prstGeom>
        </p:spPr>
        <p:txBody>
          <a:bodyPr wrap="square" lIns="0" tIns="5905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Asynchronous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means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that</a:t>
            </a:r>
            <a:endParaRPr sz="1400">
              <a:latin typeface="Arial"/>
              <a:cs typeface="Arial"/>
            </a:endParaRPr>
          </a:p>
          <a:p>
            <a:pPr marL="698500" marR="144780" indent="-226060">
              <a:lnSpc>
                <a:spcPct val="99400"/>
              </a:lnSpc>
              <a:spcBef>
                <a:spcPts val="32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once a bus </a:t>
            </a:r>
            <a:r>
              <a:rPr dirty="0" sz="1200" spc="-10">
                <a:latin typeface="Arial"/>
                <a:cs typeface="Arial"/>
              </a:rPr>
              <a:t>cycle </a:t>
            </a:r>
            <a:r>
              <a:rPr dirty="0" sz="1200">
                <a:latin typeface="Arial"/>
                <a:cs typeface="Arial"/>
              </a:rPr>
              <a:t>is </a:t>
            </a:r>
            <a:r>
              <a:rPr dirty="0" sz="1200" spc="-5">
                <a:latin typeface="Arial"/>
                <a:cs typeface="Arial"/>
              </a:rPr>
              <a:t>initiated </a:t>
            </a:r>
            <a:r>
              <a:rPr dirty="0" sz="1200">
                <a:latin typeface="Arial"/>
                <a:cs typeface="Arial"/>
              </a:rPr>
              <a:t>to </a:t>
            </a:r>
            <a:r>
              <a:rPr dirty="0" sz="1200" spc="-5">
                <a:latin typeface="Arial"/>
                <a:cs typeface="Arial"/>
              </a:rPr>
              <a:t>read </a:t>
            </a:r>
            <a:r>
              <a:rPr dirty="0" sz="1200" spc="-10">
                <a:latin typeface="Arial"/>
                <a:cs typeface="Arial"/>
              </a:rPr>
              <a:t>or </a:t>
            </a:r>
            <a:r>
              <a:rPr dirty="0" sz="1200">
                <a:latin typeface="Arial"/>
                <a:cs typeface="Arial"/>
              </a:rPr>
              <a:t>write  </a:t>
            </a:r>
            <a:r>
              <a:rPr dirty="0" sz="1200" spc="-5">
                <a:latin typeface="Arial"/>
                <a:cs typeface="Arial"/>
              </a:rPr>
              <a:t>instructions </a:t>
            </a:r>
            <a:r>
              <a:rPr dirty="0" sz="1200" spc="-10">
                <a:latin typeface="Arial"/>
                <a:cs typeface="Arial"/>
              </a:rPr>
              <a:t>or </a:t>
            </a:r>
            <a:r>
              <a:rPr dirty="0" sz="1200" spc="-5">
                <a:latin typeface="Arial"/>
                <a:cs typeface="Arial"/>
              </a:rPr>
              <a:t>data, it is </a:t>
            </a:r>
            <a:r>
              <a:rPr dirty="0" sz="1200">
                <a:latin typeface="Arial"/>
                <a:cs typeface="Arial"/>
              </a:rPr>
              <a:t>not </a:t>
            </a:r>
            <a:r>
              <a:rPr dirty="0" sz="1200" spc="-10">
                <a:latin typeface="Arial"/>
                <a:cs typeface="Arial"/>
              </a:rPr>
              <a:t>completed </a:t>
            </a:r>
            <a:r>
              <a:rPr dirty="0" sz="1200" spc="-5">
                <a:latin typeface="Arial"/>
                <a:cs typeface="Arial"/>
              </a:rPr>
              <a:t>until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5">
                <a:latin typeface="Arial"/>
                <a:cs typeface="Arial"/>
              </a:rPr>
              <a:t>response </a:t>
            </a:r>
            <a:r>
              <a:rPr dirty="0" sz="1200">
                <a:latin typeface="Arial"/>
                <a:cs typeface="Arial"/>
              </a:rPr>
              <a:t>is </a:t>
            </a:r>
            <a:r>
              <a:rPr dirty="0" sz="1200" spc="-10">
                <a:latin typeface="Arial"/>
                <a:cs typeface="Arial"/>
              </a:rPr>
              <a:t>provided </a:t>
            </a:r>
            <a:r>
              <a:rPr dirty="0" sz="1200">
                <a:latin typeface="Arial"/>
                <a:cs typeface="Arial"/>
              </a:rPr>
              <a:t>by </a:t>
            </a:r>
            <a:r>
              <a:rPr dirty="0" sz="1200" spc="-1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memory </a:t>
            </a:r>
            <a:r>
              <a:rPr dirty="0" sz="1200">
                <a:latin typeface="Arial"/>
                <a:cs typeface="Arial"/>
              </a:rPr>
              <a:t>or I/O  subsystem</a:t>
            </a:r>
            <a:endParaRPr sz="1200">
              <a:latin typeface="Arial"/>
              <a:cs typeface="Arial"/>
            </a:endParaRPr>
          </a:p>
          <a:p>
            <a:pPr marL="698500" marR="9525" indent="-226060">
              <a:lnSpc>
                <a:spcPct val="100000"/>
              </a:lnSpc>
              <a:spcBef>
                <a:spcPts val="29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This </a:t>
            </a:r>
            <a:r>
              <a:rPr dirty="0" sz="1200" spc="-10">
                <a:latin typeface="Arial"/>
                <a:cs typeface="Arial"/>
              </a:rPr>
              <a:t>response </a:t>
            </a:r>
            <a:r>
              <a:rPr dirty="0" sz="1200" spc="-5">
                <a:latin typeface="Arial"/>
                <a:cs typeface="Arial"/>
              </a:rPr>
              <a:t>is </a:t>
            </a:r>
            <a:r>
              <a:rPr dirty="0" sz="1200" spc="-10">
                <a:latin typeface="Arial"/>
                <a:cs typeface="Arial"/>
              </a:rPr>
              <a:t>an acknowledgement </a:t>
            </a:r>
            <a:r>
              <a:rPr dirty="0" sz="1200" spc="-5">
                <a:latin typeface="Arial"/>
                <a:cs typeface="Arial"/>
              </a:rPr>
              <a:t>signal  </a:t>
            </a:r>
            <a:r>
              <a:rPr dirty="0" sz="1200">
                <a:latin typeface="Arial"/>
                <a:cs typeface="Arial"/>
              </a:rPr>
              <a:t>that tells </a:t>
            </a:r>
            <a:r>
              <a:rPr dirty="0" sz="1200" spc="-10">
                <a:latin typeface="Arial"/>
                <a:cs typeface="Arial"/>
              </a:rPr>
              <a:t>the 68000 </a:t>
            </a:r>
            <a:r>
              <a:rPr dirty="0" sz="1200">
                <a:latin typeface="Arial"/>
                <a:cs typeface="Arial"/>
              </a:rPr>
              <a:t>that </a:t>
            </a:r>
            <a:r>
              <a:rPr dirty="0" sz="1200" spc="-1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current </a:t>
            </a:r>
            <a:r>
              <a:rPr dirty="0" sz="1200">
                <a:latin typeface="Arial"/>
                <a:cs typeface="Arial"/>
              </a:rPr>
              <a:t>bus </a:t>
            </a:r>
            <a:r>
              <a:rPr dirty="0" sz="1200" spc="-10">
                <a:latin typeface="Arial"/>
                <a:cs typeface="Arial"/>
              </a:rPr>
              <a:t>cycle </a:t>
            </a:r>
            <a:r>
              <a:rPr dirty="0" sz="1200" spc="-15">
                <a:latin typeface="Arial"/>
                <a:cs typeface="Arial"/>
              </a:rPr>
              <a:t>is  </a:t>
            </a:r>
            <a:r>
              <a:rPr dirty="0" sz="1200" spc="-5">
                <a:latin typeface="Arial"/>
                <a:cs typeface="Arial"/>
              </a:rPr>
              <a:t>compete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basic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asynchronous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operation </a:t>
            </a:r>
            <a:r>
              <a:rPr dirty="0" sz="1400" spc="5" b="1">
                <a:solidFill>
                  <a:srgbClr val="00664D"/>
                </a:solidFill>
                <a:latin typeface="Arial"/>
                <a:cs typeface="Arial"/>
              </a:rPr>
              <a:t>is</a:t>
            </a:r>
            <a:endParaRPr sz="1400">
              <a:latin typeface="Arial"/>
              <a:cs typeface="Arial"/>
            </a:endParaRPr>
          </a:p>
          <a:p>
            <a:pPr marL="698500" marR="5080" indent="-22606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10">
                <a:latin typeface="Arial"/>
                <a:cs typeface="Arial"/>
              </a:rPr>
              <a:t>68000 </a:t>
            </a:r>
            <a:r>
              <a:rPr dirty="0" sz="1200" spc="-5">
                <a:latin typeface="Arial"/>
                <a:cs typeface="Arial"/>
              </a:rPr>
              <a:t>puts </a:t>
            </a:r>
            <a:r>
              <a:rPr dirty="0" sz="1200">
                <a:latin typeface="Arial"/>
                <a:cs typeface="Arial"/>
              </a:rPr>
              <a:t>an </a:t>
            </a:r>
            <a:r>
              <a:rPr dirty="0" sz="1200" spc="-5">
                <a:latin typeface="Arial"/>
                <a:cs typeface="Arial"/>
              </a:rPr>
              <a:t>address </a:t>
            </a:r>
            <a:r>
              <a:rPr dirty="0" sz="1200">
                <a:latin typeface="Arial"/>
                <a:cs typeface="Arial"/>
              </a:rPr>
              <a:t>on </a:t>
            </a:r>
            <a:r>
              <a:rPr dirty="0" sz="1200" spc="-1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address </a:t>
            </a:r>
            <a:r>
              <a:rPr dirty="0" sz="1200" spc="-10">
                <a:latin typeface="Arial"/>
                <a:cs typeface="Arial"/>
              </a:rPr>
              <a:t>bus  </a:t>
            </a:r>
            <a:r>
              <a:rPr dirty="0" sz="1200">
                <a:latin typeface="Arial"/>
                <a:cs typeface="Arial"/>
              </a:rPr>
              <a:t>and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asserts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Address Strobe</a:t>
            </a:r>
            <a:r>
              <a:rPr dirty="0" sz="1200" spc="-5">
                <a:latin typeface="Arial"/>
                <a:cs typeface="Arial"/>
              </a:rPr>
              <a:t> (AS*) </a:t>
            </a:r>
            <a:r>
              <a:rPr dirty="0" sz="1200">
                <a:latin typeface="Arial"/>
                <a:cs typeface="Arial"/>
              </a:rPr>
              <a:t>to </a:t>
            </a:r>
            <a:r>
              <a:rPr dirty="0" sz="1200" spc="-5">
                <a:latin typeface="Arial"/>
                <a:cs typeface="Arial"/>
              </a:rPr>
              <a:t>signal  memory </a:t>
            </a:r>
            <a:r>
              <a:rPr dirty="0" sz="1200" spc="-10">
                <a:latin typeface="Arial"/>
                <a:cs typeface="Arial"/>
              </a:rPr>
              <a:t>and </a:t>
            </a:r>
            <a:r>
              <a:rPr dirty="0" sz="1200">
                <a:latin typeface="Arial"/>
                <a:cs typeface="Arial"/>
              </a:rPr>
              <a:t>I/O </a:t>
            </a:r>
            <a:r>
              <a:rPr dirty="0" sz="1200" spc="-5">
                <a:latin typeface="Arial"/>
                <a:cs typeface="Arial"/>
              </a:rPr>
              <a:t>devices that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valid </a:t>
            </a:r>
            <a:r>
              <a:rPr dirty="0" sz="1200" spc="-5">
                <a:latin typeface="Arial"/>
                <a:cs typeface="Arial"/>
              </a:rPr>
              <a:t>address  information is </a:t>
            </a:r>
            <a:r>
              <a:rPr dirty="0" sz="1200" spc="-10">
                <a:latin typeface="Arial"/>
                <a:cs typeface="Arial"/>
              </a:rPr>
              <a:t>available </a:t>
            </a:r>
            <a:r>
              <a:rPr dirty="0" sz="1200">
                <a:latin typeface="Arial"/>
                <a:cs typeface="Arial"/>
              </a:rPr>
              <a:t>on </a:t>
            </a:r>
            <a:r>
              <a:rPr dirty="0" sz="1200" spc="-10">
                <a:latin typeface="Arial"/>
                <a:cs typeface="Arial"/>
              </a:rPr>
              <a:t>the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bus</a:t>
            </a:r>
            <a:endParaRPr sz="1200">
              <a:latin typeface="Arial"/>
              <a:cs typeface="Arial"/>
            </a:endParaRPr>
          </a:p>
          <a:p>
            <a:pPr marL="698500" marR="92075" indent="-226060">
              <a:lnSpc>
                <a:spcPct val="100000"/>
              </a:lnSpc>
              <a:spcBef>
                <a:spcPts val="26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10">
                <a:latin typeface="Arial"/>
                <a:cs typeface="Arial"/>
              </a:rPr>
              <a:t>memory </a:t>
            </a:r>
            <a:r>
              <a:rPr dirty="0" sz="1200">
                <a:latin typeface="Arial"/>
                <a:cs typeface="Arial"/>
              </a:rPr>
              <a:t>or I/O device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asserts 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Data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Transfer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Acknowledge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(DTACK*) </a:t>
            </a:r>
            <a:r>
              <a:rPr dirty="0" sz="1200">
                <a:latin typeface="Arial"/>
                <a:cs typeface="Arial"/>
              </a:rPr>
              <a:t>to </a:t>
            </a:r>
            <a:r>
              <a:rPr dirty="0" sz="1200" spc="-5">
                <a:latin typeface="Arial"/>
                <a:cs typeface="Arial"/>
              </a:rPr>
              <a:t>signal </a:t>
            </a:r>
            <a:r>
              <a:rPr dirty="0" sz="1200">
                <a:latin typeface="Arial"/>
                <a:cs typeface="Arial"/>
              </a:rPr>
              <a:t>the  </a:t>
            </a:r>
            <a:r>
              <a:rPr dirty="0" sz="1200" spc="-5">
                <a:latin typeface="Arial"/>
                <a:cs typeface="Arial"/>
              </a:rPr>
              <a:t>68000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that</a:t>
            </a:r>
            <a:endParaRPr sz="1200">
              <a:latin typeface="Arial"/>
              <a:cs typeface="Arial"/>
            </a:endParaRPr>
          </a:p>
          <a:p>
            <a:pPr marL="1152525" marR="136525" indent="-222885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valid </a:t>
            </a:r>
            <a:r>
              <a:rPr dirty="0" sz="1000">
                <a:latin typeface="Arial"/>
                <a:cs typeface="Arial"/>
              </a:rPr>
              <a:t>data </a:t>
            </a:r>
            <a:r>
              <a:rPr dirty="0" sz="1000" spc="-5">
                <a:latin typeface="Arial"/>
                <a:cs typeface="Arial"/>
              </a:rPr>
              <a:t>is available on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data </a:t>
            </a:r>
            <a:r>
              <a:rPr dirty="0" sz="1000" spc="-5">
                <a:latin typeface="Arial"/>
                <a:cs typeface="Arial"/>
              </a:rPr>
              <a:t>bus during </a:t>
            </a:r>
            <a:r>
              <a:rPr dirty="0" sz="1000">
                <a:latin typeface="Arial"/>
                <a:cs typeface="Arial"/>
              </a:rPr>
              <a:t>a  </a:t>
            </a:r>
            <a:r>
              <a:rPr dirty="0" sz="1000" spc="-5">
                <a:latin typeface="Arial"/>
                <a:cs typeface="Arial"/>
              </a:rPr>
              <a:t>read </a:t>
            </a:r>
            <a:r>
              <a:rPr dirty="0" sz="1000" spc="-10">
                <a:latin typeface="Arial"/>
                <a:cs typeface="Arial"/>
              </a:rPr>
              <a:t>operation </a:t>
            </a:r>
            <a:r>
              <a:rPr dirty="0" sz="1000" spc="-5">
                <a:latin typeface="Arial"/>
                <a:cs typeface="Arial"/>
              </a:rPr>
              <a:t>(the 68000 latches </a:t>
            </a:r>
            <a:r>
              <a:rPr dirty="0" sz="1000" spc="-10">
                <a:latin typeface="Arial"/>
                <a:cs typeface="Arial"/>
              </a:rPr>
              <a:t>data when  </a:t>
            </a:r>
            <a:r>
              <a:rPr dirty="0" sz="1000">
                <a:latin typeface="Arial"/>
                <a:cs typeface="Arial"/>
              </a:rPr>
              <a:t>DTACK*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asserted)</a:t>
            </a:r>
            <a:endParaRPr sz="1000">
              <a:latin typeface="Arial"/>
              <a:cs typeface="Arial"/>
            </a:endParaRPr>
          </a:p>
          <a:p>
            <a:pPr marL="1152525" marR="461009" indent="-222885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data </a:t>
            </a:r>
            <a:r>
              <a:rPr dirty="0" sz="1000" spc="-15">
                <a:latin typeface="Arial"/>
                <a:cs typeface="Arial"/>
              </a:rPr>
              <a:t>has </a:t>
            </a:r>
            <a:r>
              <a:rPr dirty="0" sz="1000" spc="-10">
                <a:latin typeface="Arial"/>
                <a:cs typeface="Arial"/>
              </a:rPr>
              <a:t>been </a:t>
            </a:r>
            <a:r>
              <a:rPr dirty="0" sz="1000" spc="-5">
                <a:latin typeface="Arial"/>
                <a:cs typeface="Arial"/>
              </a:rPr>
              <a:t>successfully </a:t>
            </a:r>
            <a:r>
              <a:rPr dirty="0" sz="1000">
                <a:latin typeface="Arial"/>
                <a:cs typeface="Arial"/>
              </a:rPr>
              <a:t>written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the  </a:t>
            </a:r>
            <a:r>
              <a:rPr dirty="0" sz="1000">
                <a:latin typeface="Arial"/>
                <a:cs typeface="Arial"/>
              </a:rPr>
              <a:t>memory </a:t>
            </a:r>
            <a:r>
              <a:rPr dirty="0" sz="1000" spc="-5">
                <a:latin typeface="Arial"/>
                <a:cs typeface="Arial"/>
              </a:rPr>
              <a:t>or I/O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device</a:t>
            </a:r>
            <a:endParaRPr sz="1000">
              <a:latin typeface="Arial"/>
              <a:cs typeface="Arial"/>
            </a:endParaRPr>
          </a:p>
          <a:p>
            <a:pPr marL="243840" marR="104775" indent="-231775">
              <a:lnSpc>
                <a:spcPct val="99300"/>
              </a:lnSpc>
              <a:spcBef>
                <a:spcPts val="310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Asynchronous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operation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allows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68000 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to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interface with slow memories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or </a:t>
            </a:r>
            <a:r>
              <a:rPr dirty="0" sz="1400" b="1">
                <a:solidFill>
                  <a:srgbClr val="00664D"/>
                </a:solidFill>
                <a:latin typeface="Arial"/>
                <a:cs typeface="Arial"/>
              </a:rPr>
              <a:t>I/O 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devices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39154" y="2283523"/>
            <a:ext cx="3966123" cy="3242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2714625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READ </a:t>
            </a:r>
            <a:r>
              <a:rPr dirty="0" spc="-5"/>
              <a:t>cycle</a:t>
            </a:r>
            <a:r>
              <a:rPr dirty="0" spc="-35"/>
              <a:t> </a:t>
            </a:r>
            <a:r>
              <a:rPr dirty="0" spc="-5"/>
              <a:t>flowchart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435" y="1329575"/>
            <a:ext cx="3662679" cy="4676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3840" marR="29209" indent="-231775">
              <a:lnSpc>
                <a:spcPct val="99500"/>
              </a:lnSpc>
              <a:spcBef>
                <a:spcPts val="100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An </a:t>
            </a:r>
            <a:r>
              <a:rPr dirty="0" u="sng" sz="1400" spc="-5" b="1">
                <a:solidFill>
                  <a:srgbClr val="00664D"/>
                </a:solidFill>
                <a:uFill>
                  <a:solidFill>
                    <a:srgbClr val="00664D"/>
                  </a:solidFill>
                </a:uFill>
                <a:latin typeface="Arial"/>
                <a:cs typeface="Arial"/>
              </a:rPr>
              <a:t>asynchronous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 read cycle </a:t>
            </a:r>
            <a:r>
              <a:rPr dirty="0" sz="1400" spc="5" b="1">
                <a:solidFill>
                  <a:srgbClr val="00664D"/>
                </a:solidFill>
                <a:latin typeface="Arial"/>
                <a:cs typeface="Arial"/>
              </a:rPr>
              <a:t>is 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characterized by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the interlocked 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handshaking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procedure that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takes place 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between</a:t>
            </a:r>
            <a:endParaRPr sz="14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bus </a:t>
            </a:r>
            <a:r>
              <a:rPr dirty="0" sz="1200" spc="-5">
                <a:latin typeface="Arial"/>
                <a:cs typeface="Arial"/>
              </a:rPr>
              <a:t>master (CPU)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8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bus </a:t>
            </a:r>
            <a:r>
              <a:rPr dirty="0" sz="1200" spc="-10">
                <a:latin typeface="Arial"/>
                <a:cs typeface="Arial"/>
              </a:rPr>
              <a:t>slave </a:t>
            </a:r>
            <a:r>
              <a:rPr dirty="0" sz="1200" spc="-5">
                <a:latin typeface="Arial"/>
                <a:cs typeface="Arial"/>
              </a:rPr>
              <a:t>(memory </a:t>
            </a:r>
            <a:r>
              <a:rPr dirty="0" sz="1200">
                <a:latin typeface="Arial"/>
                <a:cs typeface="Arial"/>
              </a:rPr>
              <a:t>or I/O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device)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following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steps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take</a:t>
            </a:r>
            <a:r>
              <a:rPr dirty="0" sz="1400" spc="1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place</a:t>
            </a:r>
            <a:endParaRPr sz="14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CPU indicates its </a:t>
            </a:r>
            <a:r>
              <a:rPr dirty="0" sz="1200" spc="-10">
                <a:latin typeface="Arial"/>
                <a:cs typeface="Arial"/>
              </a:rPr>
              <a:t>intentions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by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5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forcing R/W* HIGH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and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setting </a:t>
            </a:r>
            <a:r>
              <a:rPr dirty="0" sz="1000" spc="-5">
                <a:latin typeface="Arial"/>
                <a:cs typeface="Arial"/>
              </a:rPr>
              <a:t>up </a:t>
            </a:r>
            <a:r>
              <a:rPr dirty="0" sz="1000" spc="-15">
                <a:latin typeface="Arial"/>
                <a:cs typeface="Arial"/>
              </a:rPr>
              <a:t>an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address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1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asserting AS*, UDS*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LDS*</a:t>
            </a:r>
            <a:endParaRPr sz="1000">
              <a:latin typeface="Arial"/>
              <a:cs typeface="Arial"/>
            </a:endParaRPr>
          </a:p>
          <a:p>
            <a:pPr marL="698500" marR="5080" indent="-226060">
              <a:lnSpc>
                <a:spcPct val="100000"/>
              </a:lnSpc>
              <a:spcBef>
                <a:spcPts val="28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10">
                <a:latin typeface="Arial"/>
                <a:cs typeface="Arial"/>
              </a:rPr>
              <a:t>slave </a:t>
            </a:r>
            <a:r>
              <a:rPr dirty="0" sz="1200" spc="-5">
                <a:latin typeface="Arial"/>
                <a:cs typeface="Arial"/>
              </a:rPr>
              <a:t>detects that </a:t>
            </a:r>
            <a:r>
              <a:rPr dirty="0" sz="1200" spc="-10">
                <a:latin typeface="Arial"/>
                <a:cs typeface="Arial"/>
              </a:rPr>
              <a:t>AS*, </a:t>
            </a:r>
            <a:r>
              <a:rPr dirty="0" sz="1200" spc="-5">
                <a:latin typeface="Arial"/>
                <a:cs typeface="Arial"/>
              </a:rPr>
              <a:t>UDS* </a:t>
            </a:r>
            <a:r>
              <a:rPr dirty="0" sz="1200">
                <a:latin typeface="Arial"/>
                <a:cs typeface="Arial"/>
              </a:rPr>
              <a:t>and </a:t>
            </a:r>
            <a:r>
              <a:rPr dirty="0" sz="1200" spc="-5">
                <a:latin typeface="Arial"/>
                <a:cs typeface="Arial"/>
              </a:rPr>
              <a:t>LDS*  </a:t>
            </a:r>
            <a:r>
              <a:rPr dirty="0" sz="1200">
                <a:latin typeface="Arial"/>
                <a:cs typeface="Arial"/>
              </a:rPr>
              <a:t>are </a:t>
            </a:r>
            <a:r>
              <a:rPr dirty="0" sz="1200" spc="-10">
                <a:latin typeface="Arial"/>
                <a:cs typeface="Arial"/>
              </a:rPr>
              <a:t>asserted and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then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5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places </a:t>
            </a:r>
            <a:r>
              <a:rPr dirty="0" sz="1000" spc="-10">
                <a:latin typeface="Arial"/>
                <a:cs typeface="Arial"/>
              </a:rPr>
              <a:t>data </a:t>
            </a:r>
            <a:r>
              <a:rPr dirty="0" sz="1000" spc="-5">
                <a:latin typeface="Arial"/>
                <a:cs typeface="Arial"/>
              </a:rPr>
              <a:t>on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data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bus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asserts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DTACK*</a:t>
            </a:r>
            <a:endParaRPr sz="10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8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Upon </a:t>
            </a:r>
            <a:r>
              <a:rPr dirty="0" sz="1200" spc="-10">
                <a:latin typeface="Arial"/>
                <a:cs typeface="Arial"/>
              </a:rPr>
              <a:t>DTACK* </a:t>
            </a:r>
            <a:r>
              <a:rPr dirty="0" sz="1200" spc="-5">
                <a:latin typeface="Arial"/>
                <a:cs typeface="Arial"/>
              </a:rPr>
              <a:t>assertion, </a:t>
            </a:r>
            <a:r>
              <a:rPr dirty="0" sz="1200" spc="-10">
                <a:latin typeface="Arial"/>
                <a:cs typeface="Arial"/>
              </a:rPr>
              <a:t>the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CPU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latches </a:t>
            </a:r>
            <a:r>
              <a:rPr dirty="0" sz="1000" spc="-10">
                <a:latin typeface="Arial"/>
                <a:cs typeface="Arial"/>
              </a:rPr>
              <a:t>data </a:t>
            </a:r>
            <a:r>
              <a:rPr dirty="0" sz="1000">
                <a:latin typeface="Arial"/>
                <a:cs typeface="Arial"/>
              </a:rPr>
              <a:t>from </a:t>
            </a:r>
            <a:r>
              <a:rPr dirty="0" sz="1000" spc="-10">
                <a:latin typeface="Arial"/>
                <a:cs typeface="Arial"/>
              </a:rPr>
              <a:t>data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bus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Negates </a:t>
            </a:r>
            <a:r>
              <a:rPr dirty="0" sz="1000" spc="-10">
                <a:latin typeface="Arial"/>
                <a:cs typeface="Arial"/>
              </a:rPr>
              <a:t>AS*, </a:t>
            </a:r>
            <a:r>
              <a:rPr dirty="0" sz="1000" spc="-5">
                <a:latin typeface="Arial"/>
                <a:cs typeface="Arial"/>
              </a:rPr>
              <a:t>UDS* and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LDS*</a:t>
            </a:r>
            <a:endParaRPr sz="1000">
              <a:latin typeface="Arial"/>
              <a:cs typeface="Arial"/>
            </a:endParaRPr>
          </a:p>
          <a:p>
            <a:pPr marL="698500" marR="39370" indent="-226060">
              <a:lnSpc>
                <a:spcPts val="1420"/>
              </a:lnSpc>
              <a:spcBef>
                <a:spcPts val="34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Upon </a:t>
            </a:r>
            <a:r>
              <a:rPr dirty="0" sz="1200" spc="-10">
                <a:latin typeface="Arial"/>
                <a:cs typeface="Arial"/>
              </a:rPr>
              <a:t>negation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10">
                <a:latin typeface="Arial"/>
                <a:cs typeface="Arial"/>
              </a:rPr>
              <a:t>AS*, </a:t>
            </a:r>
            <a:r>
              <a:rPr dirty="0" sz="1200" spc="-5">
                <a:latin typeface="Arial"/>
                <a:cs typeface="Arial"/>
              </a:rPr>
              <a:t>UDS* </a:t>
            </a:r>
            <a:r>
              <a:rPr dirty="0" sz="1200">
                <a:latin typeface="Arial"/>
                <a:cs typeface="Arial"/>
              </a:rPr>
              <a:t>and </a:t>
            </a:r>
            <a:r>
              <a:rPr dirty="0" sz="1200" spc="-10">
                <a:latin typeface="Arial"/>
                <a:cs typeface="Arial"/>
              </a:rPr>
              <a:t>LDS*, </a:t>
            </a:r>
            <a:r>
              <a:rPr dirty="0" sz="1200">
                <a:latin typeface="Arial"/>
                <a:cs typeface="Arial"/>
              </a:rPr>
              <a:t>the  </a:t>
            </a:r>
            <a:r>
              <a:rPr dirty="0" sz="1200" spc="-5">
                <a:latin typeface="Arial"/>
                <a:cs typeface="Arial"/>
              </a:rPr>
              <a:t>slave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0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removes </a:t>
            </a:r>
            <a:r>
              <a:rPr dirty="0" sz="1000" spc="-10">
                <a:latin typeface="Arial"/>
                <a:cs typeface="Arial"/>
              </a:rPr>
              <a:t>data </a:t>
            </a:r>
            <a:r>
              <a:rPr dirty="0" sz="1000">
                <a:latin typeface="Arial"/>
                <a:cs typeface="Arial"/>
              </a:rPr>
              <a:t>from data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bus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Negates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DTACK*</a:t>
            </a:r>
            <a:endParaRPr sz="10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8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At </a:t>
            </a:r>
            <a:r>
              <a:rPr dirty="0" sz="1200">
                <a:latin typeface="Arial"/>
                <a:cs typeface="Arial"/>
              </a:rPr>
              <a:t>this point we </a:t>
            </a:r>
            <a:r>
              <a:rPr dirty="0" sz="1200" spc="-10">
                <a:latin typeface="Arial"/>
                <a:cs typeface="Arial"/>
              </a:rPr>
              <a:t>can </a:t>
            </a:r>
            <a:r>
              <a:rPr dirty="0" sz="1200" spc="-5">
                <a:latin typeface="Arial"/>
                <a:cs typeface="Arial"/>
              </a:rPr>
              <a:t>start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new bus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cycle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8295" y="1988439"/>
            <a:ext cx="1750060" cy="1524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10795" rIns="0" bIns="0" rtlCol="0" vert="horz">
            <a:spAutoFit/>
          </a:bodyPr>
          <a:lstStyle/>
          <a:p>
            <a:pPr marL="438784">
              <a:lnSpc>
                <a:spcPct val="100000"/>
              </a:lnSpc>
              <a:spcBef>
                <a:spcPts val="85"/>
              </a:spcBef>
            </a:pPr>
            <a:r>
              <a:rPr dirty="0" sz="800" spc="-5" b="1">
                <a:latin typeface="Arial"/>
                <a:cs typeface="Arial"/>
              </a:rPr>
              <a:t>Address </a:t>
            </a:r>
            <a:r>
              <a:rPr dirty="0" sz="800" b="1">
                <a:latin typeface="Arial"/>
                <a:cs typeface="Arial"/>
              </a:rPr>
              <a:t>the</a:t>
            </a:r>
            <a:r>
              <a:rPr dirty="0" sz="800" spc="-1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slave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08295" y="2140839"/>
            <a:ext cx="1750060" cy="71628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47625" rIns="0" bIns="0" rtlCol="0" vert="horz">
            <a:spAutoFit/>
          </a:bodyPr>
          <a:lstStyle/>
          <a:p>
            <a:pPr marL="210185" indent="-113030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210820" algn="l"/>
              </a:tabLst>
            </a:pPr>
            <a:r>
              <a:rPr dirty="0" sz="800" spc="-5">
                <a:latin typeface="Arial"/>
                <a:cs typeface="Arial"/>
              </a:rPr>
              <a:t>Set </a:t>
            </a:r>
            <a:r>
              <a:rPr dirty="0" sz="800" spc="10">
                <a:latin typeface="Arial"/>
                <a:cs typeface="Arial"/>
              </a:rPr>
              <a:t>R/W*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read</a:t>
            </a:r>
            <a:endParaRPr sz="800">
              <a:latin typeface="Arial"/>
              <a:cs typeface="Arial"/>
            </a:endParaRPr>
          </a:p>
          <a:p>
            <a:pPr marL="210185" indent="-113030">
              <a:lnSpc>
                <a:spcPct val="100000"/>
              </a:lnSpc>
              <a:buAutoNum type="arabicPeriod"/>
              <a:tabLst>
                <a:tab pos="210820" algn="l"/>
              </a:tabLst>
            </a:pPr>
            <a:r>
              <a:rPr dirty="0" sz="800">
                <a:latin typeface="Arial"/>
                <a:cs typeface="Arial"/>
              </a:rPr>
              <a:t>Place function </a:t>
            </a:r>
            <a:r>
              <a:rPr dirty="0" sz="800" spc="5">
                <a:latin typeface="Arial"/>
                <a:cs typeface="Arial"/>
              </a:rPr>
              <a:t>code </a:t>
            </a:r>
            <a:r>
              <a:rPr dirty="0" sz="800" spc="-10">
                <a:latin typeface="Arial"/>
                <a:cs typeface="Arial"/>
              </a:rPr>
              <a:t>on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FC</a:t>
            </a:r>
            <a:r>
              <a:rPr dirty="0" baseline="-22222" sz="750" spc="-7">
                <a:latin typeface="Arial"/>
                <a:cs typeface="Arial"/>
              </a:rPr>
              <a:t>0</a:t>
            </a:r>
            <a:r>
              <a:rPr dirty="0" sz="800" spc="-5">
                <a:latin typeface="Arial"/>
                <a:cs typeface="Arial"/>
              </a:rPr>
              <a:t>-FC</a:t>
            </a:r>
            <a:r>
              <a:rPr dirty="0" baseline="-22222" sz="750" spc="-7">
                <a:latin typeface="Arial"/>
                <a:cs typeface="Arial"/>
              </a:rPr>
              <a:t>2</a:t>
            </a:r>
            <a:endParaRPr baseline="-22222" sz="750">
              <a:latin typeface="Arial"/>
              <a:cs typeface="Arial"/>
            </a:endParaRPr>
          </a:p>
          <a:p>
            <a:pPr marL="210185" indent="-11303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10820" algn="l"/>
              </a:tabLst>
            </a:pPr>
            <a:r>
              <a:rPr dirty="0" sz="800">
                <a:latin typeface="Arial"/>
                <a:cs typeface="Arial"/>
              </a:rPr>
              <a:t>Place </a:t>
            </a:r>
            <a:r>
              <a:rPr dirty="0" sz="800" spc="-10">
                <a:latin typeface="Arial"/>
                <a:cs typeface="Arial"/>
              </a:rPr>
              <a:t>address on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</a:t>
            </a:r>
            <a:r>
              <a:rPr dirty="0" baseline="-22222" sz="750">
                <a:latin typeface="Arial"/>
                <a:cs typeface="Arial"/>
              </a:rPr>
              <a:t>01</a:t>
            </a:r>
            <a:r>
              <a:rPr dirty="0" sz="800">
                <a:latin typeface="Arial"/>
                <a:cs typeface="Arial"/>
              </a:rPr>
              <a:t>-A</a:t>
            </a:r>
            <a:r>
              <a:rPr dirty="0" baseline="-22222" sz="750">
                <a:latin typeface="Arial"/>
                <a:cs typeface="Arial"/>
              </a:rPr>
              <a:t>23</a:t>
            </a:r>
            <a:endParaRPr baseline="-22222" sz="750">
              <a:latin typeface="Arial"/>
              <a:cs typeface="Arial"/>
            </a:endParaRPr>
          </a:p>
          <a:p>
            <a:pPr marL="210185" indent="-113030">
              <a:lnSpc>
                <a:spcPct val="100000"/>
              </a:lnSpc>
              <a:buAutoNum type="arabicPeriod"/>
              <a:tabLst>
                <a:tab pos="210820" algn="l"/>
              </a:tabLst>
            </a:pPr>
            <a:r>
              <a:rPr dirty="0" sz="800" spc="-5">
                <a:latin typeface="Arial"/>
                <a:cs typeface="Arial"/>
              </a:rPr>
              <a:t>Assert </a:t>
            </a:r>
            <a:r>
              <a:rPr dirty="0" sz="800" spc="-10">
                <a:latin typeface="Arial"/>
                <a:cs typeface="Arial"/>
              </a:rPr>
              <a:t>address </a:t>
            </a:r>
            <a:r>
              <a:rPr dirty="0" sz="800">
                <a:latin typeface="Arial"/>
                <a:cs typeface="Arial"/>
              </a:rPr>
              <a:t>strobe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AS*</a:t>
            </a:r>
            <a:endParaRPr sz="800">
              <a:latin typeface="Arial"/>
              <a:cs typeface="Arial"/>
            </a:endParaRPr>
          </a:p>
          <a:p>
            <a:pPr marL="210185" indent="-113030">
              <a:lnSpc>
                <a:spcPct val="100000"/>
              </a:lnSpc>
              <a:buAutoNum type="arabicPeriod"/>
              <a:tabLst>
                <a:tab pos="210820" algn="l"/>
              </a:tabLst>
            </a:pPr>
            <a:r>
              <a:rPr dirty="0" sz="800" spc="-5">
                <a:latin typeface="Arial"/>
                <a:cs typeface="Arial"/>
              </a:rPr>
              <a:t>Assert </a:t>
            </a:r>
            <a:r>
              <a:rPr dirty="0" sz="800" spc="-10">
                <a:latin typeface="Arial"/>
                <a:cs typeface="Arial"/>
              </a:rPr>
              <a:t>UDS* </a:t>
            </a:r>
            <a:r>
              <a:rPr dirty="0" sz="800" spc="-5">
                <a:latin typeface="Arial"/>
                <a:cs typeface="Arial"/>
              </a:rPr>
              <a:t>and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LDS*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4495" y="3893439"/>
            <a:ext cx="1752600" cy="1524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10795" rIns="0" bIns="0" rtlCol="0" vert="horz">
            <a:spAutoFit/>
          </a:bodyPr>
          <a:lstStyle/>
          <a:p>
            <a:pPr marL="474980">
              <a:lnSpc>
                <a:spcPct val="100000"/>
              </a:lnSpc>
              <a:spcBef>
                <a:spcPts val="85"/>
              </a:spcBef>
            </a:pPr>
            <a:r>
              <a:rPr dirty="0" sz="800" spc="-5" b="1">
                <a:latin typeface="Arial"/>
                <a:cs typeface="Arial"/>
              </a:rPr>
              <a:t>Acquire </a:t>
            </a:r>
            <a:r>
              <a:rPr dirty="0" sz="800" b="1">
                <a:latin typeface="Arial"/>
                <a:cs typeface="Arial"/>
              </a:rPr>
              <a:t>the</a:t>
            </a:r>
            <a:r>
              <a:rPr dirty="0" sz="800" spc="5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data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4495" y="4045839"/>
            <a:ext cx="1752600" cy="47244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47625" rIns="0" bIns="0" rtlCol="0" vert="horz">
            <a:spAutoFit/>
          </a:bodyPr>
          <a:lstStyle/>
          <a:p>
            <a:pPr marL="210185" indent="-113030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210820" algn="l"/>
              </a:tabLst>
            </a:pPr>
            <a:r>
              <a:rPr dirty="0" sz="800">
                <a:latin typeface="Arial"/>
                <a:cs typeface="Arial"/>
              </a:rPr>
              <a:t>Latch data</a:t>
            </a:r>
            <a:endParaRPr sz="800">
              <a:latin typeface="Arial"/>
              <a:cs typeface="Arial"/>
            </a:endParaRPr>
          </a:p>
          <a:p>
            <a:pPr marL="210185" indent="-113030">
              <a:lnSpc>
                <a:spcPct val="100000"/>
              </a:lnSpc>
              <a:buAutoNum type="arabicPeriod"/>
              <a:tabLst>
                <a:tab pos="210820" algn="l"/>
              </a:tabLst>
            </a:pPr>
            <a:r>
              <a:rPr dirty="0" sz="800">
                <a:latin typeface="Arial"/>
                <a:cs typeface="Arial"/>
              </a:rPr>
              <a:t>Negate UDS* </a:t>
            </a:r>
            <a:r>
              <a:rPr dirty="0" sz="800" spc="-5">
                <a:latin typeface="Arial"/>
                <a:cs typeface="Arial"/>
              </a:rPr>
              <a:t>and LDS*</a:t>
            </a:r>
            <a:endParaRPr sz="800">
              <a:latin typeface="Arial"/>
              <a:cs typeface="Arial"/>
            </a:endParaRPr>
          </a:p>
          <a:p>
            <a:pPr marL="210185" indent="-11303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10820" algn="l"/>
              </a:tabLst>
            </a:pPr>
            <a:r>
              <a:rPr dirty="0" sz="800">
                <a:latin typeface="Arial"/>
                <a:cs typeface="Arial"/>
              </a:rPr>
              <a:t>Negate </a:t>
            </a:r>
            <a:r>
              <a:rPr dirty="0" sz="800" spc="-5">
                <a:latin typeface="Arial"/>
                <a:cs typeface="Arial"/>
              </a:rPr>
              <a:t>address </a:t>
            </a:r>
            <a:r>
              <a:rPr dirty="0" sz="800">
                <a:latin typeface="Arial"/>
                <a:cs typeface="Arial"/>
              </a:rPr>
              <a:t>strobe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AS*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84495" y="5432678"/>
            <a:ext cx="1752600" cy="152400"/>
          </a:xfrm>
          <a:custGeom>
            <a:avLst/>
            <a:gdLst/>
            <a:ahLst/>
            <a:cxnLst/>
            <a:rect l="l" t="t" r="r" b="b"/>
            <a:pathLst>
              <a:path w="1752600" h="152400">
                <a:moveTo>
                  <a:pt x="1752600" y="0"/>
                </a:moveTo>
                <a:lnTo>
                  <a:pt x="1752600" y="152400"/>
                </a:lnTo>
                <a:lnTo>
                  <a:pt x="0" y="152400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484495" y="5432678"/>
            <a:ext cx="1752600" cy="1524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marL="408305">
              <a:lnSpc>
                <a:spcPct val="100000"/>
              </a:lnSpc>
              <a:spcBef>
                <a:spcPts val="110"/>
              </a:spcBef>
            </a:pPr>
            <a:r>
              <a:rPr dirty="0" sz="800" spc="-10" b="1">
                <a:latin typeface="Arial"/>
                <a:cs typeface="Arial"/>
              </a:rPr>
              <a:t>Start </a:t>
            </a:r>
            <a:r>
              <a:rPr dirty="0" sz="800" b="1">
                <a:latin typeface="Arial"/>
                <a:cs typeface="Arial"/>
              </a:rPr>
              <a:t>the next</a:t>
            </a:r>
            <a:r>
              <a:rPr dirty="0" sz="800" spc="1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cycle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84495" y="5585078"/>
            <a:ext cx="1752600" cy="228600"/>
          </a:xfrm>
          <a:custGeom>
            <a:avLst/>
            <a:gdLst/>
            <a:ahLst/>
            <a:cxnLst/>
            <a:rect l="l" t="t" r="r" b="b"/>
            <a:pathLst>
              <a:path w="1752600" h="228600">
                <a:moveTo>
                  <a:pt x="1752600" y="0"/>
                </a:moveTo>
                <a:lnTo>
                  <a:pt x="1752600" y="228600"/>
                </a:lnTo>
                <a:lnTo>
                  <a:pt x="0" y="228600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83071" y="2857119"/>
            <a:ext cx="1828800" cy="137160"/>
          </a:xfrm>
          <a:custGeom>
            <a:avLst/>
            <a:gdLst/>
            <a:ahLst/>
            <a:cxnLst/>
            <a:rect l="l" t="t" r="r" b="b"/>
            <a:pathLst>
              <a:path w="1828800" h="137160">
                <a:moveTo>
                  <a:pt x="0" y="0"/>
                </a:moveTo>
                <a:lnTo>
                  <a:pt x="0" y="97536"/>
                </a:lnTo>
                <a:lnTo>
                  <a:pt x="1828800" y="97536"/>
                </a:lnTo>
                <a:lnTo>
                  <a:pt x="1828800" y="1371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078343" y="2988182"/>
            <a:ext cx="70485" cy="67310"/>
          </a:xfrm>
          <a:custGeom>
            <a:avLst/>
            <a:gdLst/>
            <a:ahLst/>
            <a:cxnLst/>
            <a:rect l="l" t="t" r="r" b="b"/>
            <a:pathLst>
              <a:path w="70484" h="67310">
                <a:moveTo>
                  <a:pt x="70103" y="0"/>
                </a:moveTo>
                <a:lnTo>
                  <a:pt x="0" y="0"/>
                </a:lnTo>
                <a:lnTo>
                  <a:pt x="33527" y="67056"/>
                </a:lnTo>
                <a:lnTo>
                  <a:pt x="7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6353175" y="3049142"/>
          <a:ext cx="2649220" cy="744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4394"/>
                <a:gridCol w="877569"/>
              </a:tblGrid>
              <a:tr h="1524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-10" b="1">
                          <a:latin typeface="Arial"/>
                          <a:cs typeface="Arial"/>
                        </a:rPr>
                        <a:t>Output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 data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18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16535" indent="-113030">
                        <a:lnSpc>
                          <a:spcPct val="100000"/>
                        </a:lnSpc>
                        <a:spcBef>
                          <a:spcPts val="375"/>
                        </a:spcBef>
                        <a:buAutoNum type="arabicPeriod"/>
                        <a:tabLst>
                          <a:tab pos="217170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Decode 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address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16535" indent="-113030">
                        <a:lnSpc>
                          <a:spcPct val="100000"/>
                        </a:lnSpc>
                        <a:buAutoNum type="arabicPeriod"/>
                        <a:tabLst>
                          <a:tab pos="217170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Place data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D</a:t>
                      </a:r>
                      <a:r>
                        <a:rPr dirty="0" baseline="-22222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-D</a:t>
                      </a:r>
                      <a:r>
                        <a:rPr dirty="0" baseline="-22222" sz="750">
                          <a:latin typeface="Arial"/>
                          <a:cs typeface="Arial"/>
                        </a:rPr>
                        <a:t>15</a:t>
                      </a:r>
                      <a:endParaRPr baseline="-22222" sz="750">
                        <a:latin typeface="Arial"/>
                        <a:cs typeface="Arial"/>
                      </a:endParaRPr>
                    </a:p>
                    <a:p>
                      <a:pPr marL="216535" indent="-11303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1717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Assert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DTACK*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66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6325742" y="3826383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5" h="70485">
                <a:moveTo>
                  <a:pt x="70104" y="0"/>
                </a:moveTo>
                <a:lnTo>
                  <a:pt x="0" y="0"/>
                </a:lnTo>
                <a:lnTo>
                  <a:pt x="36576" y="70103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59271" y="4518278"/>
            <a:ext cx="1752600" cy="121920"/>
          </a:xfrm>
          <a:custGeom>
            <a:avLst/>
            <a:gdLst/>
            <a:ahLst/>
            <a:cxnLst/>
            <a:rect l="l" t="t" r="r" b="b"/>
            <a:pathLst>
              <a:path w="1752600" h="121920">
                <a:moveTo>
                  <a:pt x="0" y="0"/>
                </a:moveTo>
                <a:lnTo>
                  <a:pt x="0" y="91440"/>
                </a:lnTo>
                <a:lnTo>
                  <a:pt x="1752600" y="91440"/>
                </a:lnTo>
                <a:lnTo>
                  <a:pt x="1752600" y="1219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078343" y="4634103"/>
            <a:ext cx="70485" cy="67310"/>
          </a:xfrm>
          <a:custGeom>
            <a:avLst/>
            <a:gdLst/>
            <a:ahLst/>
            <a:cxnLst/>
            <a:rect l="l" t="t" r="r" b="b"/>
            <a:pathLst>
              <a:path w="70484" h="67310">
                <a:moveTo>
                  <a:pt x="70103" y="0"/>
                </a:moveTo>
                <a:lnTo>
                  <a:pt x="0" y="0"/>
                </a:lnTo>
                <a:lnTo>
                  <a:pt x="33527" y="67056"/>
                </a:lnTo>
                <a:lnTo>
                  <a:pt x="7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6353175" y="4695063"/>
          <a:ext cx="2649220" cy="628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4394"/>
                <a:gridCol w="877569"/>
              </a:tblGrid>
              <a:tr h="1524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4051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Terminate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cycle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05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16535" indent="-113030">
                        <a:lnSpc>
                          <a:spcPct val="100000"/>
                        </a:lnSpc>
                        <a:spcBef>
                          <a:spcPts val="375"/>
                        </a:spcBef>
                        <a:buAutoNum type="arabicPeriod"/>
                        <a:tabLst>
                          <a:tab pos="21717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Remove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data from</a:t>
                      </a:r>
                      <a:r>
                        <a:rPr dirty="0" sz="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D</a:t>
                      </a:r>
                      <a:r>
                        <a:rPr dirty="0" baseline="-22222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-D</a:t>
                      </a:r>
                      <a:r>
                        <a:rPr dirty="0" baseline="-22222" sz="750">
                          <a:latin typeface="Arial"/>
                          <a:cs typeface="Arial"/>
                        </a:rPr>
                        <a:t>15</a:t>
                      </a:r>
                      <a:endParaRPr baseline="-22222" sz="750">
                        <a:latin typeface="Arial"/>
                        <a:cs typeface="Arial"/>
                      </a:endParaRPr>
                    </a:p>
                    <a:p>
                      <a:pPr marL="216535" indent="-11303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17170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Negate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DTACK*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23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6325742" y="5365622"/>
            <a:ext cx="70485" cy="67310"/>
          </a:xfrm>
          <a:custGeom>
            <a:avLst/>
            <a:gdLst/>
            <a:ahLst/>
            <a:cxnLst/>
            <a:rect l="l" t="t" r="r" b="b"/>
            <a:pathLst>
              <a:path w="70485" h="67310">
                <a:moveTo>
                  <a:pt x="70104" y="0"/>
                </a:moveTo>
                <a:lnTo>
                  <a:pt x="0" y="0"/>
                </a:lnTo>
                <a:lnTo>
                  <a:pt x="36576" y="67055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925946" y="1667891"/>
            <a:ext cx="71755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Bus</a:t>
            </a:r>
            <a:r>
              <a:rPr dirty="0" u="sng" sz="1000" spc="-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master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20" name="object 20"/>
          <p:cNvSpPr txBox="1"/>
          <p:nvPr/>
        </p:nvSpPr>
        <p:spPr>
          <a:xfrm>
            <a:off x="7730363" y="1667891"/>
            <a:ext cx="61722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Bus</a:t>
            </a:r>
            <a:r>
              <a:rPr dirty="0" u="sng" sz="1000" spc="-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slave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3432175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READ </a:t>
            </a:r>
            <a:r>
              <a:rPr dirty="0" spc="-5"/>
              <a:t>cycle </a:t>
            </a:r>
            <a:r>
              <a:rPr dirty="0" spc="-10"/>
              <a:t>timing</a:t>
            </a:r>
            <a:r>
              <a:rPr dirty="0" spc="20"/>
              <a:t> </a:t>
            </a:r>
            <a:r>
              <a:rPr dirty="0" spc="-5"/>
              <a:t>diagram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9835" y="1393571"/>
            <a:ext cx="3491229" cy="441960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243840" marR="44450" indent="-231775">
              <a:lnSpc>
                <a:spcPts val="1300"/>
              </a:lnSpc>
              <a:spcBef>
                <a:spcPts val="260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Each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bus cycle consists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of a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minimum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of 4  clock cycles,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divided </a:t>
            </a:r>
            <a:r>
              <a:rPr dirty="0" sz="1200" b="1">
                <a:solidFill>
                  <a:srgbClr val="00664D"/>
                </a:solidFill>
                <a:latin typeface="Arial"/>
                <a:cs typeface="Arial"/>
              </a:rPr>
              <a:t>into eight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states</a:t>
            </a:r>
            <a:r>
              <a:rPr dirty="0" sz="1200" spc="-4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664D"/>
                </a:solidFill>
                <a:latin typeface="Arial"/>
                <a:cs typeface="Arial"/>
              </a:rPr>
              <a:t>S0-S7</a:t>
            </a:r>
            <a:endParaRPr sz="1200">
              <a:latin typeface="Arial"/>
              <a:cs typeface="Arial"/>
            </a:endParaRPr>
          </a:p>
          <a:p>
            <a:pPr marL="698500" marR="92075" indent="-226060">
              <a:lnSpc>
                <a:spcPts val="108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5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bus cycle starts in state </a:t>
            </a:r>
            <a:r>
              <a:rPr dirty="0" sz="1000">
                <a:latin typeface="Arial"/>
                <a:cs typeface="Arial"/>
              </a:rPr>
              <a:t>S0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clock high  and ends in state </a:t>
            </a:r>
            <a:r>
              <a:rPr dirty="0" sz="1000">
                <a:latin typeface="Arial"/>
                <a:cs typeface="Arial"/>
              </a:rPr>
              <a:t>S7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clock</a:t>
            </a:r>
            <a:r>
              <a:rPr dirty="0" sz="1000" spc="-10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low</a:t>
            </a:r>
            <a:endParaRPr sz="1000">
              <a:latin typeface="Arial"/>
              <a:cs typeface="Arial"/>
            </a:endParaRPr>
          </a:p>
          <a:p>
            <a:pPr marL="698500" marR="33020" indent="-226060">
              <a:lnSpc>
                <a:spcPts val="1060"/>
              </a:lnSpc>
              <a:spcBef>
                <a:spcPts val="254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This </a:t>
            </a:r>
            <a:r>
              <a:rPr dirty="0" sz="1000" spc="-5">
                <a:latin typeface="Arial"/>
                <a:cs typeface="Arial"/>
              </a:rPr>
              <a:t>basic cycle </a:t>
            </a:r>
            <a:r>
              <a:rPr dirty="0" sz="1000" spc="-10">
                <a:latin typeface="Arial"/>
                <a:cs typeface="Arial"/>
              </a:rPr>
              <a:t>can </a:t>
            </a:r>
            <a:r>
              <a:rPr dirty="0" sz="1000" spc="-5">
                <a:latin typeface="Arial"/>
                <a:cs typeface="Arial"/>
              </a:rPr>
              <a:t>be extended by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insertion  of wait states </a:t>
            </a:r>
            <a:r>
              <a:rPr dirty="0" sz="1000" spc="-10">
                <a:latin typeface="Arial"/>
                <a:cs typeface="Arial"/>
              </a:rPr>
              <a:t>between </a:t>
            </a:r>
            <a:r>
              <a:rPr dirty="0" sz="1000">
                <a:latin typeface="Arial"/>
                <a:cs typeface="Arial"/>
              </a:rPr>
              <a:t>S4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450" spc="370">
                <a:solidFill>
                  <a:srgbClr val="00664D"/>
                </a:solidFill>
                <a:latin typeface="Times New Roman"/>
                <a:cs typeface="Times New Roman"/>
              </a:rPr>
              <a:t>g</a:t>
            </a:r>
            <a:r>
              <a:rPr dirty="0" sz="450" spc="490">
                <a:solidFill>
                  <a:srgbClr val="00664D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664D"/>
                </a:solidFill>
                <a:latin typeface="Arial"/>
                <a:cs typeface="Arial"/>
              </a:rPr>
              <a:t>Narrative</a:t>
            </a:r>
            <a:endParaRPr sz="1200">
              <a:latin typeface="Arial"/>
              <a:cs typeface="Arial"/>
            </a:endParaRPr>
          </a:p>
          <a:p>
            <a:pPr algn="just" marL="698500" marR="415290" indent="-226060">
              <a:lnSpc>
                <a:spcPts val="108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-5">
                <a:latin typeface="Arial"/>
                <a:cs typeface="Arial"/>
              </a:rPr>
              <a:t>During </a:t>
            </a:r>
            <a:r>
              <a:rPr dirty="0" sz="1000">
                <a:latin typeface="Arial"/>
                <a:cs typeface="Arial"/>
              </a:rPr>
              <a:t>S0 </a:t>
            </a:r>
            <a:r>
              <a:rPr dirty="0" sz="1000" spc="-5">
                <a:latin typeface="Arial"/>
                <a:cs typeface="Arial"/>
              </a:rPr>
              <a:t>all signals </a:t>
            </a:r>
            <a:r>
              <a:rPr dirty="0" sz="1000" spc="-10">
                <a:latin typeface="Arial"/>
                <a:cs typeface="Arial"/>
              </a:rPr>
              <a:t>are negated </a:t>
            </a:r>
            <a:r>
              <a:rPr dirty="0" sz="1000" spc="-5">
                <a:latin typeface="Arial"/>
                <a:cs typeface="Arial"/>
              </a:rPr>
              <a:t>with the  exception of R/W*, which becomes high </a:t>
            </a:r>
            <a:r>
              <a:rPr dirty="0" sz="1000" spc="5">
                <a:latin typeface="Arial"/>
                <a:cs typeface="Arial"/>
              </a:rPr>
              <a:t>to  </a:t>
            </a:r>
            <a:r>
              <a:rPr dirty="0" sz="1000" spc="-5">
                <a:latin typeface="Arial"/>
                <a:cs typeface="Arial"/>
              </a:rPr>
              <a:t>indicate </a:t>
            </a:r>
            <a:r>
              <a:rPr dirty="0" sz="1000">
                <a:latin typeface="Arial"/>
                <a:cs typeface="Arial"/>
              </a:rPr>
              <a:t>a </a:t>
            </a:r>
            <a:r>
              <a:rPr dirty="0" sz="1000" spc="-10">
                <a:latin typeface="Arial"/>
                <a:cs typeface="Arial"/>
              </a:rPr>
              <a:t>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operation</a:t>
            </a:r>
            <a:endParaRPr sz="1000">
              <a:latin typeface="Arial"/>
              <a:cs typeface="Arial"/>
            </a:endParaRPr>
          </a:p>
          <a:p>
            <a:pPr marL="698500" marR="123825" indent="-226060">
              <a:lnSpc>
                <a:spcPts val="1060"/>
              </a:lnSpc>
              <a:spcBef>
                <a:spcPts val="254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5">
                <a:latin typeface="Arial"/>
                <a:cs typeface="Arial"/>
              </a:rPr>
              <a:t>In </a:t>
            </a:r>
            <a:r>
              <a:rPr dirty="0" sz="1000" spc="-10">
                <a:latin typeface="Arial"/>
                <a:cs typeface="Arial"/>
              </a:rPr>
              <a:t>state </a:t>
            </a:r>
            <a:r>
              <a:rPr dirty="0" sz="1000" spc="-5">
                <a:latin typeface="Arial"/>
                <a:cs typeface="Arial"/>
              </a:rPr>
              <a:t>S1,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address </a:t>
            </a:r>
            <a:r>
              <a:rPr dirty="0" sz="1000" spc="-5">
                <a:latin typeface="Arial"/>
                <a:cs typeface="Arial"/>
              </a:rPr>
              <a:t>on A</a:t>
            </a:r>
            <a:r>
              <a:rPr dirty="0" baseline="-23809" sz="1050" spc="-7">
                <a:latin typeface="Arial"/>
                <a:cs typeface="Arial"/>
              </a:rPr>
              <a:t>01</a:t>
            </a:r>
            <a:r>
              <a:rPr dirty="0" sz="1000" spc="-5">
                <a:latin typeface="Arial"/>
                <a:cs typeface="Arial"/>
              </a:rPr>
              <a:t>-A</a:t>
            </a:r>
            <a:r>
              <a:rPr dirty="0" baseline="-23809" sz="1050" spc="-7">
                <a:latin typeface="Arial"/>
                <a:cs typeface="Arial"/>
              </a:rPr>
              <a:t>23 </a:t>
            </a:r>
            <a:r>
              <a:rPr dirty="0" sz="1000" spc="-5">
                <a:latin typeface="Arial"/>
                <a:cs typeface="Arial"/>
              </a:rPr>
              <a:t>becomes  valid and remains so </a:t>
            </a:r>
            <a:r>
              <a:rPr dirty="0" sz="1000" spc="-10">
                <a:latin typeface="Arial"/>
                <a:cs typeface="Arial"/>
              </a:rPr>
              <a:t>until </a:t>
            </a:r>
            <a:r>
              <a:rPr dirty="0" sz="1000" spc="-5">
                <a:latin typeface="Arial"/>
                <a:cs typeface="Arial"/>
              </a:rPr>
              <a:t>state S0 of </a:t>
            </a:r>
            <a:r>
              <a:rPr dirty="0" sz="1000" spc="-10">
                <a:latin typeface="Arial"/>
                <a:cs typeface="Arial"/>
              </a:rPr>
              <a:t>next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cycle</a:t>
            </a:r>
            <a:endParaRPr sz="1000">
              <a:latin typeface="Arial"/>
              <a:cs typeface="Arial"/>
            </a:endParaRPr>
          </a:p>
          <a:p>
            <a:pPr marL="698500" marR="132715" indent="-226060">
              <a:lnSpc>
                <a:spcPts val="108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5">
                <a:latin typeface="Arial"/>
                <a:cs typeface="Arial"/>
              </a:rPr>
              <a:t>In </a:t>
            </a:r>
            <a:r>
              <a:rPr dirty="0" sz="1000" spc="-10">
                <a:latin typeface="Arial"/>
                <a:cs typeface="Arial"/>
              </a:rPr>
              <a:t>state </a:t>
            </a:r>
            <a:r>
              <a:rPr dirty="0" sz="1000">
                <a:latin typeface="Arial"/>
                <a:cs typeface="Arial"/>
              </a:rPr>
              <a:t>S2 the </a:t>
            </a:r>
            <a:r>
              <a:rPr dirty="0" sz="1000" spc="-10">
                <a:latin typeface="Arial"/>
                <a:cs typeface="Arial"/>
              </a:rPr>
              <a:t>address </a:t>
            </a:r>
            <a:r>
              <a:rPr dirty="0" sz="1000">
                <a:latin typeface="Arial"/>
                <a:cs typeface="Arial"/>
              </a:rPr>
              <a:t>strobe </a:t>
            </a:r>
            <a:r>
              <a:rPr dirty="0" sz="1000" spc="-10">
                <a:latin typeface="Arial"/>
                <a:cs typeface="Arial"/>
              </a:rPr>
              <a:t>AS* goes </a:t>
            </a:r>
            <a:r>
              <a:rPr dirty="0" sz="1000" spc="-5">
                <a:latin typeface="Arial"/>
                <a:cs typeface="Arial"/>
              </a:rPr>
              <a:t>active-  low, indicating that </a:t>
            </a:r>
            <a:r>
              <a:rPr dirty="0" sz="1000" spc="-10">
                <a:latin typeface="Arial"/>
                <a:cs typeface="Arial"/>
              </a:rPr>
              <a:t>the contents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address  bus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valid</a:t>
            </a:r>
            <a:endParaRPr sz="1000">
              <a:latin typeface="Arial"/>
              <a:cs typeface="Arial"/>
            </a:endParaRPr>
          </a:p>
          <a:p>
            <a:pPr marL="698500" marR="99060" indent="-226060">
              <a:lnSpc>
                <a:spcPts val="1080"/>
              </a:lnSpc>
              <a:spcBef>
                <a:spcPts val="21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At the same </a:t>
            </a:r>
            <a:r>
              <a:rPr dirty="0" sz="1000" spc="-5">
                <a:latin typeface="Arial"/>
                <a:cs typeface="Arial"/>
              </a:rPr>
              <a:t>time, UDS* and </a:t>
            </a:r>
            <a:r>
              <a:rPr dirty="0" sz="1000" spc="-10">
                <a:latin typeface="Arial"/>
                <a:cs typeface="Arial"/>
              </a:rPr>
              <a:t>LDS* </a:t>
            </a:r>
            <a:r>
              <a:rPr dirty="0" sz="1000" spc="-5">
                <a:latin typeface="Arial"/>
                <a:cs typeface="Arial"/>
              </a:rPr>
              <a:t>go active-low  and initiate </a:t>
            </a:r>
            <a:r>
              <a:rPr dirty="0" sz="1000">
                <a:latin typeface="Arial"/>
                <a:cs typeface="Arial"/>
              </a:rPr>
              <a:t>the memory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endParaRPr sz="10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0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At the </a:t>
            </a:r>
            <a:r>
              <a:rPr dirty="0" sz="1000" spc="-5">
                <a:latin typeface="Arial"/>
                <a:cs typeface="Arial"/>
              </a:rPr>
              <a:t>end of </a:t>
            </a:r>
            <a:r>
              <a:rPr dirty="0" sz="1000" spc="-10">
                <a:latin typeface="Arial"/>
                <a:cs typeface="Arial"/>
              </a:rPr>
              <a:t>S4,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CPU </a:t>
            </a:r>
            <a:r>
              <a:rPr dirty="0" sz="1000" spc="-5">
                <a:latin typeface="Arial"/>
                <a:cs typeface="Arial"/>
              </a:rPr>
              <a:t>tests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DTACK*</a:t>
            </a:r>
            <a:endParaRPr sz="1000">
              <a:latin typeface="Arial"/>
              <a:cs typeface="Arial"/>
            </a:endParaRPr>
          </a:p>
          <a:p>
            <a:pPr marL="1152525" marR="10160" indent="-222885">
              <a:lnSpc>
                <a:spcPts val="960"/>
              </a:lnSpc>
              <a:spcBef>
                <a:spcPts val="229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900" spc="5">
                <a:latin typeface="Arial"/>
                <a:cs typeface="Arial"/>
              </a:rPr>
              <a:t>If </a:t>
            </a:r>
            <a:r>
              <a:rPr dirty="0" sz="900" spc="-5">
                <a:latin typeface="Arial"/>
                <a:cs typeface="Arial"/>
              </a:rPr>
              <a:t>DTACK* is inactive, </a:t>
            </a:r>
            <a:r>
              <a:rPr dirty="0" sz="900" spc="5">
                <a:latin typeface="Arial"/>
                <a:cs typeface="Arial"/>
              </a:rPr>
              <a:t>the </a:t>
            </a:r>
            <a:r>
              <a:rPr dirty="0" sz="900">
                <a:latin typeface="Arial"/>
                <a:cs typeface="Arial"/>
              </a:rPr>
              <a:t>CPU </a:t>
            </a:r>
            <a:r>
              <a:rPr dirty="0" sz="900" spc="-5">
                <a:latin typeface="Arial"/>
                <a:cs typeface="Arial"/>
              </a:rPr>
              <a:t>inserts </a:t>
            </a:r>
            <a:r>
              <a:rPr dirty="0" sz="900" spc="-10">
                <a:latin typeface="Arial"/>
                <a:cs typeface="Arial"/>
              </a:rPr>
              <a:t>wait  </a:t>
            </a:r>
            <a:r>
              <a:rPr dirty="0" sz="900">
                <a:latin typeface="Arial"/>
                <a:cs typeface="Arial"/>
              </a:rPr>
              <a:t>states between </a:t>
            </a:r>
            <a:r>
              <a:rPr dirty="0" sz="900" spc="-15">
                <a:latin typeface="Arial"/>
                <a:cs typeface="Arial"/>
              </a:rPr>
              <a:t>S4 </a:t>
            </a:r>
            <a:r>
              <a:rPr dirty="0" sz="900" spc="-5">
                <a:latin typeface="Arial"/>
                <a:cs typeface="Arial"/>
              </a:rPr>
              <a:t>and </a:t>
            </a:r>
            <a:r>
              <a:rPr dirty="0" sz="900">
                <a:latin typeface="Arial"/>
                <a:cs typeface="Arial"/>
              </a:rPr>
              <a:t>S5 </a:t>
            </a:r>
            <a:r>
              <a:rPr dirty="0" sz="900" spc="-5">
                <a:latin typeface="Arial"/>
                <a:cs typeface="Arial"/>
              </a:rPr>
              <a:t>until DTACK* goes  active-low </a:t>
            </a:r>
            <a:r>
              <a:rPr dirty="0" sz="900">
                <a:latin typeface="Arial"/>
                <a:cs typeface="Arial"/>
              </a:rPr>
              <a:t>on </a:t>
            </a:r>
            <a:r>
              <a:rPr dirty="0" sz="900" spc="-5">
                <a:latin typeface="Arial"/>
                <a:cs typeface="Arial"/>
              </a:rPr>
              <a:t>the falling edge </a:t>
            </a:r>
            <a:r>
              <a:rPr dirty="0" sz="900" spc="-10">
                <a:latin typeface="Arial"/>
                <a:cs typeface="Arial"/>
              </a:rPr>
              <a:t>of</a:t>
            </a:r>
            <a:r>
              <a:rPr dirty="0" sz="900" spc="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S4</a:t>
            </a:r>
            <a:endParaRPr sz="9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05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 spc="-5">
                <a:latin typeface="Arial"/>
                <a:cs typeface="Arial"/>
              </a:rPr>
              <a:t>During S7,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CPU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900">
                <a:latin typeface="Arial"/>
                <a:cs typeface="Arial"/>
              </a:rPr>
              <a:t>negates </a:t>
            </a:r>
            <a:r>
              <a:rPr dirty="0" sz="900" spc="-5">
                <a:latin typeface="Arial"/>
                <a:cs typeface="Arial"/>
              </a:rPr>
              <a:t>AS*, UDS*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1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LDS*</a:t>
            </a:r>
            <a:endParaRPr sz="9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9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900">
                <a:latin typeface="Arial"/>
                <a:cs typeface="Arial"/>
              </a:rPr>
              <a:t>latches </a:t>
            </a:r>
            <a:r>
              <a:rPr dirty="0" sz="900" spc="-5">
                <a:latin typeface="Arial"/>
                <a:cs typeface="Arial"/>
              </a:rPr>
              <a:t>the data</a:t>
            </a:r>
            <a:r>
              <a:rPr dirty="0" sz="900" spc="-1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internally</a:t>
            </a:r>
            <a:endParaRPr sz="900">
              <a:latin typeface="Arial"/>
              <a:cs typeface="Arial"/>
            </a:endParaRPr>
          </a:p>
          <a:p>
            <a:pPr marL="698500" marR="5080" indent="-226060">
              <a:lnSpc>
                <a:spcPts val="1080"/>
              </a:lnSpc>
              <a:spcBef>
                <a:spcPts val="229"/>
              </a:spcBef>
            </a:pPr>
            <a:r>
              <a:rPr dirty="0" sz="350" spc="325">
                <a:latin typeface="Times New Roman"/>
                <a:cs typeface="Times New Roman"/>
              </a:rPr>
              <a:t>n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negation </a:t>
            </a:r>
            <a:r>
              <a:rPr dirty="0" sz="1000" spc="-1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the 3 strobes </a:t>
            </a:r>
            <a:r>
              <a:rPr dirty="0" sz="1000" spc="-5">
                <a:latin typeface="Arial"/>
                <a:cs typeface="Arial"/>
              </a:rPr>
              <a:t>causes </a:t>
            </a:r>
            <a:r>
              <a:rPr dirty="0" sz="1000">
                <a:latin typeface="Arial"/>
                <a:cs typeface="Arial"/>
              </a:rPr>
              <a:t>the memory  </a:t>
            </a:r>
            <a:r>
              <a:rPr dirty="0" sz="1000" spc="5"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  <a:p>
            <a:pPr marL="1152525" marR="71755" indent="-222885">
              <a:lnSpc>
                <a:spcPts val="960"/>
              </a:lnSpc>
              <a:spcBef>
                <a:spcPts val="21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900">
                <a:latin typeface="Arial"/>
                <a:cs typeface="Arial"/>
              </a:rPr>
              <a:t>return its </a:t>
            </a:r>
            <a:r>
              <a:rPr dirty="0" sz="900" spc="-5">
                <a:latin typeface="Arial"/>
                <a:cs typeface="Arial"/>
              </a:rPr>
              <a:t>data output pins </a:t>
            </a:r>
            <a:r>
              <a:rPr dirty="0" sz="900" spc="10">
                <a:latin typeface="Arial"/>
                <a:cs typeface="Arial"/>
              </a:rPr>
              <a:t>to </a:t>
            </a:r>
            <a:r>
              <a:rPr dirty="0" sz="900" spc="-5">
                <a:latin typeface="Arial"/>
                <a:cs typeface="Arial"/>
              </a:rPr>
              <a:t>high impedance  (floating)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state</a:t>
            </a:r>
            <a:endParaRPr sz="9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8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900">
                <a:latin typeface="Arial"/>
                <a:cs typeface="Arial"/>
              </a:rPr>
              <a:t>negate</a:t>
            </a:r>
            <a:r>
              <a:rPr dirty="0" sz="900" spc="2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DTACK*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23954" y="1745658"/>
            <a:ext cx="4233130" cy="3918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2837815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WRITE </a:t>
            </a:r>
            <a:r>
              <a:rPr dirty="0" spc="-5"/>
              <a:t>cycle</a:t>
            </a:r>
            <a:r>
              <a:rPr dirty="0" spc="-40"/>
              <a:t> </a:t>
            </a:r>
            <a:r>
              <a:rPr dirty="0" spc="-5"/>
              <a:t>flowchart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435" y="1329575"/>
            <a:ext cx="3841115" cy="13303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43840" marR="307340" indent="-231775">
              <a:lnSpc>
                <a:spcPct val="100000"/>
              </a:lnSpc>
              <a:spcBef>
                <a:spcPts val="90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asynchronous write cycle is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very 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similar </a:t>
            </a:r>
            <a:r>
              <a:rPr dirty="0" sz="1400" b="1">
                <a:solidFill>
                  <a:srgbClr val="00664D"/>
                </a:solidFill>
                <a:latin typeface="Arial"/>
                <a:cs typeface="Arial"/>
              </a:rPr>
              <a:t>to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the read cycle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we saw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before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There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are two</a:t>
            </a:r>
            <a:r>
              <a:rPr dirty="0" sz="1400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differences</a:t>
            </a:r>
            <a:endParaRPr sz="1400">
              <a:latin typeface="Arial"/>
              <a:cs typeface="Arial"/>
            </a:endParaRPr>
          </a:p>
          <a:p>
            <a:pPr marL="698500" marR="5080" indent="-226060">
              <a:lnSpc>
                <a:spcPct val="100000"/>
              </a:lnSpc>
              <a:spcBef>
                <a:spcPts val="29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CPU </a:t>
            </a:r>
            <a:r>
              <a:rPr dirty="0" sz="1200" spc="-10">
                <a:latin typeface="Arial"/>
                <a:cs typeface="Arial"/>
              </a:rPr>
              <a:t>provides data </a:t>
            </a:r>
            <a:r>
              <a:rPr dirty="0" sz="1200">
                <a:latin typeface="Arial"/>
                <a:cs typeface="Arial"/>
              </a:rPr>
              <a:t>at </a:t>
            </a:r>
            <a:r>
              <a:rPr dirty="0" sz="1200" spc="-10">
                <a:latin typeface="Arial"/>
                <a:cs typeface="Arial"/>
              </a:rPr>
              <a:t>the </a:t>
            </a:r>
            <a:r>
              <a:rPr dirty="0" sz="1200">
                <a:latin typeface="Arial"/>
                <a:cs typeface="Arial"/>
              </a:rPr>
              <a:t>start of the </a:t>
            </a:r>
            <a:r>
              <a:rPr dirty="0" sz="1200" spc="-15">
                <a:latin typeface="Arial"/>
                <a:cs typeface="Arial"/>
              </a:rPr>
              <a:t>write  </a:t>
            </a:r>
            <a:r>
              <a:rPr dirty="0" sz="1200" spc="-5">
                <a:latin typeface="Arial"/>
                <a:cs typeface="Arial"/>
              </a:rPr>
              <a:t>cycle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9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10">
                <a:latin typeface="Arial"/>
                <a:cs typeface="Arial"/>
              </a:rPr>
              <a:t>bus slave </a:t>
            </a:r>
            <a:r>
              <a:rPr dirty="0" sz="1200" spc="-5">
                <a:latin typeface="Arial"/>
                <a:cs typeface="Arial"/>
              </a:rPr>
              <a:t>reads this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8295" y="3905630"/>
            <a:ext cx="1752600" cy="152400"/>
          </a:xfrm>
          <a:custGeom>
            <a:avLst/>
            <a:gdLst/>
            <a:ahLst/>
            <a:cxnLst/>
            <a:rect l="l" t="t" r="r" b="b"/>
            <a:pathLst>
              <a:path w="1752600" h="152400">
                <a:moveTo>
                  <a:pt x="1752600" y="0"/>
                </a:moveTo>
                <a:lnTo>
                  <a:pt x="1752600" y="152400"/>
                </a:lnTo>
                <a:lnTo>
                  <a:pt x="0" y="152400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08295" y="4061078"/>
            <a:ext cx="1752600" cy="591820"/>
          </a:xfrm>
          <a:custGeom>
            <a:avLst/>
            <a:gdLst/>
            <a:ahLst/>
            <a:cxnLst/>
            <a:rect l="l" t="t" r="r" b="b"/>
            <a:pathLst>
              <a:path w="1752600" h="591820">
                <a:moveTo>
                  <a:pt x="1752600" y="0"/>
                </a:moveTo>
                <a:lnTo>
                  <a:pt x="1752600" y="591312"/>
                </a:lnTo>
                <a:lnTo>
                  <a:pt x="0" y="591312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14390" y="3905122"/>
            <a:ext cx="1740535" cy="7042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90"/>
              </a:spcBef>
            </a:pPr>
            <a:r>
              <a:rPr dirty="0" sz="800" spc="-5" b="1">
                <a:latin typeface="Arial"/>
                <a:cs typeface="Arial"/>
              </a:rPr>
              <a:t>Acquire </a:t>
            </a:r>
            <a:r>
              <a:rPr dirty="0" sz="800" b="1">
                <a:latin typeface="Arial"/>
                <a:cs typeface="Arial"/>
              </a:rPr>
              <a:t>the</a:t>
            </a:r>
            <a:r>
              <a:rPr dirty="0" sz="800" spc="5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data</a:t>
            </a:r>
            <a:endParaRPr sz="800">
              <a:latin typeface="Arial"/>
              <a:cs typeface="Arial"/>
            </a:endParaRPr>
          </a:p>
          <a:p>
            <a:pPr marL="203835" indent="-11239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204470" algn="l"/>
              </a:tabLst>
            </a:pPr>
            <a:r>
              <a:rPr dirty="0" sz="800">
                <a:latin typeface="Arial"/>
                <a:cs typeface="Arial"/>
              </a:rPr>
              <a:t>Negate UDS* </a:t>
            </a:r>
            <a:r>
              <a:rPr dirty="0" sz="800" spc="-5">
                <a:latin typeface="Arial"/>
                <a:cs typeface="Arial"/>
              </a:rPr>
              <a:t>and LDS*</a:t>
            </a:r>
            <a:endParaRPr sz="800">
              <a:latin typeface="Arial"/>
              <a:cs typeface="Arial"/>
            </a:endParaRPr>
          </a:p>
          <a:p>
            <a:pPr marL="203835" indent="-112395">
              <a:lnSpc>
                <a:spcPct val="100000"/>
              </a:lnSpc>
              <a:buAutoNum type="arabicPeriod"/>
              <a:tabLst>
                <a:tab pos="204470" algn="l"/>
              </a:tabLst>
            </a:pPr>
            <a:r>
              <a:rPr dirty="0" sz="800">
                <a:latin typeface="Arial"/>
                <a:cs typeface="Arial"/>
              </a:rPr>
              <a:t>Negate </a:t>
            </a:r>
            <a:r>
              <a:rPr dirty="0" sz="800" spc="-5">
                <a:latin typeface="Arial"/>
                <a:cs typeface="Arial"/>
              </a:rPr>
              <a:t>address </a:t>
            </a:r>
            <a:r>
              <a:rPr dirty="0" sz="800">
                <a:latin typeface="Arial"/>
                <a:cs typeface="Arial"/>
              </a:rPr>
              <a:t>strobe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AS*</a:t>
            </a:r>
            <a:endParaRPr sz="800">
              <a:latin typeface="Arial"/>
              <a:cs typeface="Arial"/>
            </a:endParaRPr>
          </a:p>
          <a:p>
            <a:pPr marL="203835" indent="-112395">
              <a:lnSpc>
                <a:spcPct val="100000"/>
              </a:lnSpc>
              <a:buAutoNum type="arabicPeriod"/>
              <a:tabLst>
                <a:tab pos="204470" algn="l"/>
              </a:tabLst>
            </a:pPr>
            <a:r>
              <a:rPr dirty="0" sz="800" spc="-5">
                <a:latin typeface="Arial"/>
                <a:cs typeface="Arial"/>
              </a:rPr>
              <a:t>Remove </a:t>
            </a:r>
            <a:r>
              <a:rPr dirty="0" sz="800">
                <a:latin typeface="Arial"/>
                <a:cs typeface="Arial"/>
              </a:rPr>
              <a:t>data from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D00-D15</a:t>
            </a:r>
            <a:endParaRPr sz="800">
              <a:latin typeface="Arial"/>
              <a:cs typeface="Arial"/>
            </a:endParaRPr>
          </a:p>
          <a:p>
            <a:pPr marL="203835" indent="-112395">
              <a:lnSpc>
                <a:spcPct val="100000"/>
              </a:lnSpc>
              <a:buAutoNum type="arabicPeriod"/>
              <a:tabLst>
                <a:tab pos="204470" algn="l"/>
              </a:tabLst>
            </a:pPr>
            <a:r>
              <a:rPr dirty="0" sz="800" spc="-5">
                <a:latin typeface="Arial"/>
                <a:cs typeface="Arial"/>
              </a:rPr>
              <a:t>Set </a:t>
            </a:r>
            <a:r>
              <a:rPr dirty="0" sz="800" spc="10">
                <a:latin typeface="Arial"/>
                <a:cs typeface="Arial"/>
              </a:rPr>
              <a:t>R/W*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read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60894" y="4896230"/>
            <a:ext cx="1752600" cy="152400"/>
          </a:xfrm>
          <a:custGeom>
            <a:avLst/>
            <a:gdLst/>
            <a:ahLst/>
            <a:cxnLst/>
            <a:rect l="l" t="t" r="r" b="b"/>
            <a:pathLst>
              <a:path w="1752600" h="152400">
                <a:moveTo>
                  <a:pt x="1752600" y="0"/>
                </a:moveTo>
                <a:lnTo>
                  <a:pt x="1752600" y="152400"/>
                </a:lnTo>
                <a:lnTo>
                  <a:pt x="0" y="152400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0894" y="5051678"/>
            <a:ext cx="1752600" cy="226060"/>
          </a:xfrm>
          <a:custGeom>
            <a:avLst/>
            <a:gdLst/>
            <a:ahLst/>
            <a:cxnLst/>
            <a:rect l="l" t="t" r="r" b="b"/>
            <a:pathLst>
              <a:path w="1752600" h="226060">
                <a:moveTo>
                  <a:pt x="1752600" y="0"/>
                </a:moveTo>
                <a:lnTo>
                  <a:pt x="1752600" y="225551"/>
                </a:lnTo>
                <a:lnTo>
                  <a:pt x="0" y="225551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166991" y="4895722"/>
            <a:ext cx="1740535" cy="3384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93065">
              <a:lnSpc>
                <a:spcPct val="100000"/>
              </a:lnSpc>
              <a:spcBef>
                <a:spcPts val="90"/>
              </a:spcBef>
            </a:pPr>
            <a:r>
              <a:rPr dirty="0" sz="800" spc="-5" b="1">
                <a:latin typeface="Arial"/>
                <a:cs typeface="Arial"/>
              </a:rPr>
              <a:t>Terminate </a:t>
            </a:r>
            <a:r>
              <a:rPr dirty="0" sz="800" b="1">
                <a:latin typeface="Arial"/>
                <a:cs typeface="Arial"/>
              </a:rPr>
              <a:t>the</a:t>
            </a:r>
            <a:r>
              <a:rPr dirty="0" sz="800" spc="-1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cycle</a:t>
            </a:r>
            <a:endParaRPr sz="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550"/>
              </a:spcBef>
            </a:pPr>
            <a:r>
              <a:rPr dirty="0" sz="800" spc="-10">
                <a:latin typeface="Arial"/>
                <a:cs typeface="Arial"/>
              </a:rPr>
              <a:t>1. </a:t>
            </a:r>
            <a:r>
              <a:rPr dirty="0" sz="800">
                <a:latin typeface="Arial"/>
                <a:cs typeface="Arial"/>
              </a:rPr>
              <a:t>Negate</a:t>
            </a:r>
            <a:r>
              <a:rPr dirty="0" sz="800" spc="-5">
                <a:latin typeface="Arial"/>
                <a:cs typeface="Arial"/>
              </a:rPr>
              <a:t> DTACK*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08295" y="5508878"/>
            <a:ext cx="1752600" cy="152400"/>
          </a:xfrm>
          <a:custGeom>
            <a:avLst/>
            <a:gdLst/>
            <a:ahLst/>
            <a:cxnLst/>
            <a:rect l="l" t="t" r="r" b="b"/>
            <a:pathLst>
              <a:path w="1752600" h="152400">
                <a:moveTo>
                  <a:pt x="1752600" y="0"/>
                </a:moveTo>
                <a:lnTo>
                  <a:pt x="1752600" y="152400"/>
                </a:lnTo>
                <a:lnTo>
                  <a:pt x="0" y="152400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408295" y="5508878"/>
            <a:ext cx="1752600" cy="1524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10795" rIns="0" bIns="0" rtlCol="0" vert="horz">
            <a:spAutoFit/>
          </a:bodyPr>
          <a:lstStyle/>
          <a:p>
            <a:pPr marL="408305">
              <a:lnSpc>
                <a:spcPct val="100000"/>
              </a:lnSpc>
              <a:spcBef>
                <a:spcPts val="85"/>
              </a:spcBef>
            </a:pPr>
            <a:r>
              <a:rPr dirty="0" sz="800" spc="-10" b="1">
                <a:latin typeface="Arial"/>
                <a:cs typeface="Arial"/>
              </a:rPr>
              <a:t>Start </a:t>
            </a:r>
            <a:r>
              <a:rPr dirty="0" sz="800" b="1">
                <a:latin typeface="Arial"/>
                <a:cs typeface="Arial"/>
              </a:rPr>
              <a:t>the next</a:t>
            </a:r>
            <a:r>
              <a:rPr dirty="0" sz="800" spc="1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cycle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08295" y="5661278"/>
            <a:ext cx="1752600" cy="228600"/>
          </a:xfrm>
          <a:custGeom>
            <a:avLst/>
            <a:gdLst/>
            <a:ahLst/>
            <a:cxnLst/>
            <a:rect l="l" t="t" r="r" b="b"/>
            <a:pathLst>
              <a:path w="1752600" h="228600">
                <a:moveTo>
                  <a:pt x="1752600" y="0"/>
                </a:moveTo>
                <a:lnTo>
                  <a:pt x="1752600" y="228600"/>
                </a:lnTo>
                <a:lnTo>
                  <a:pt x="0" y="228600"/>
                </a:lnTo>
                <a:lnTo>
                  <a:pt x="0" y="0"/>
                </a:lnTo>
                <a:lnTo>
                  <a:pt x="175260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002143" y="2985135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70103" y="0"/>
                </a:moveTo>
                <a:lnTo>
                  <a:pt x="0" y="0"/>
                </a:lnTo>
                <a:lnTo>
                  <a:pt x="36575" y="70104"/>
                </a:lnTo>
                <a:lnTo>
                  <a:pt x="7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276975" y="3046095"/>
          <a:ext cx="2649220" cy="753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4394"/>
                <a:gridCol w="877569"/>
              </a:tblGrid>
              <a:tr h="1524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10" b="1">
                          <a:latin typeface="Arial"/>
                          <a:cs typeface="Arial"/>
                        </a:rPr>
                        <a:t>Input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the data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24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16535" indent="-11303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217170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Decode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address</a:t>
                      </a:r>
                      <a:r>
                        <a:rPr dirty="0" sz="8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</a:t>
                      </a:r>
                      <a:r>
                        <a:rPr dirty="0" baseline="-22222" sz="750">
                          <a:latin typeface="Arial"/>
                          <a:cs typeface="Arial"/>
                        </a:rPr>
                        <a:t>01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-A</a:t>
                      </a:r>
                      <a:r>
                        <a:rPr dirty="0" baseline="-22222" sz="750">
                          <a:latin typeface="Arial"/>
                          <a:cs typeface="Arial"/>
                        </a:rPr>
                        <a:t>23</a:t>
                      </a:r>
                      <a:endParaRPr baseline="-22222" sz="750">
                        <a:latin typeface="Arial"/>
                        <a:cs typeface="Arial"/>
                      </a:endParaRPr>
                    </a:p>
                    <a:p>
                      <a:pPr marL="216535" indent="-113030">
                        <a:lnSpc>
                          <a:spcPct val="100000"/>
                        </a:lnSpc>
                        <a:buAutoNum type="arabicPeriod"/>
                        <a:tabLst>
                          <a:tab pos="217170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Store data from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D</a:t>
                      </a:r>
                      <a:r>
                        <a:rPr dirty="0" baseline="-22222" sz="750">
                          <a:latin typeface="Arial"/>
                          <a:cs typeface="Arial"/>
                        </a:rPr>
                        <a:t>00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-D</a:t>
                      </a:r>
                      <a:r>
                        <a:rPr dirty="0" baseline="-22222" sz="750">
                          <a:latin typeface="Arial"/>
                          <a:cs typeface="Arial"/>
                        </a:rPr>
                        <a:t>15</a:t>
                      </a:r>
                      <a:endParaRPr baseline="-22222" sz="750">
                        <a:latin typeface="Arial"/>
                        <a:cs typeface="Arial"/>
                      </a:endParaRPr>
                    </a:p>
                    <a:p>
                      <a:pPr marL="216535" indent="-113030">
                        <a:lnSpc>
                          <a:spcPct val="100000"/>
                        </a:lnSpc>
                        <a:buAutoNum type="arabicPeriod"/>
                        <a:tabLst>
                          <a:tab pos="21717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Assert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DTACK*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557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6249542" y="3838575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5" h="70485">
                <a:moveTo>
                  <a:pt x="70104" y="0"/>
                </a:moveTo>
                <a:lnTo>
                  <a:pt x="0" y="0"/>
                </a:lnTo>
                <a:lnTo>
                  <a:pt x="33528" y="70103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83071" y="4652390"/>
            <a:ext cx="1752600" cy="182880"/>
          </a:xfrm>
          <a:custGeom>
            <a:avLst/>
            <a:gdLst/>
            <a:ahLst/>
            <a:cxnLst/>
            <a:rect l="l" t="t" r="r" b="b"/>
            <a:pathLst>
              <a:path w="1752600" h="182879">
                <a:moveTo>
                  <a:pt x="0" y="0"/>
                </a:moveTo>
                <a:lnTo>
                  <a:pt x="0" y="121920"/>
                </a:lnTo>
                <a:lnTo>
                  <a:pt x="1752600" y="121920"/>
                </a:lnTo>
                <a:lnTo>
                  <a:pt x="1752600" y="182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002143" y="4829175"/>
            <a:ext cx="70485" cy="67310"/>
          </a:xfrm>
          <a:custGeom>
            <a:avLst/>
            <a:gdLst/>
            <a:ahLst/>
            <a:cxnLst/>
            <a:rect l="l" t="t" r="r" b="b"/>
            <a:pathLst>
              <a:path w="70484" h="67310">
                <a:moveTo>
                  <a:pt x="70103" y="0"/>
                </a:moveTo>
                <a:lnTo>
                  <a:pt x="0" y="0"/>
                </a:lnTo>
                <a:lnTo>
                  <a:pt x="36575" y="67055"/>
                </a:lnTo>
                <a:lnTo>
                  <a:pt x="7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283071" y="5277230"/>
            <a:ext cx="1752600" cy="170815"/>
          </a:xfrm>
          <a:custGeom>
            <a:avLst/>
            <a:gdLst/>
            <a:ahLst/>
            <a:cxnLst/>
            <a:rect l="l" t="t" r="r" b="b"/>
            <a:pathLst>
              <a:path w="1752600" h="170814">
                <a:moveTo>
                  <a:pt x="1752600" y="0"/>
                </a:moveTo>
                <a:lnTo>
                  <a:pt x="1752600" y="115824"/>
                </a:lnTo>
                <a:lnTo>
                  <a:pt x="0" y="115824"/>
                </a:lnTo>
                <a:lnTo>
                  <a:pt x="0" y="17068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249542" y="5441822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5" h="70485">
                <a:moveTo>
                  <a:pt x="70104" y="0"/>
                </a:moveTo>
                <a:lnTo>
                  <a:pt x="0" y="0"/>
                </a:lnTo>
                <a:lnTo>
                  <a:pt x="33528" y="70103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849746" y="1591691"/>
            <a:ext cx="71755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Bus</a:t>
            </a:r>
            <a:r>
              <a:rPr dirty="0" u="sng" sz="1000" spc="-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master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21" name="object 21"/>
          <p:cNvSpPr txBox="1"/>
          <p:nvPr/>
        </p:nvSpPr>
        <p:spPr>
          <a:xfrm>
            <a:off x="7654163" y="1591691"/>
            <a:ext cx="61722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Bus</a:t>
            </a:r>
            <a:r>
              <a:rPr dirty="0" u="sng" sz="1000" spc="-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slave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5325998" y="1845182"/>
          <a:ext cx="2710180" cy="1109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5030"/>
                <a:gridCol w="875030"/>
                <a:gridCol w="954405"/>
              </a:tblGrid>
              <a:tr h="152400">
                <a:tc gridSpan="2">
                  <a:txBody>
                    <a:bodyPr/>
                    <a:lstStyle/>
                    <a:p>
                      <a:pPr marL="4445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Address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slave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838200">
                <a:tc gridSpan="2">
                  <a:txBody>
                    <a:bodyPr/>
                    <a:lstStyle/>
                    <a:p>
                      <a:pPr marL="215900" indent="-112395">
                        <a:lnSpc>
                          <a:spcPct val="100000"/>
                        </a:lnSpc>
                        <a:spcBef>
                          <a:spcPts val="375"/>
                        </a:spcBef>
                        <a:buAutoNum type="arabicPeriod"/>
                        <a:tabLst>
                          <a:tab pos="216535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Place function 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code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FC</a:t>
                      </a:r>
                      <a:r>
                        <a:rPr dirty="0" baseline="-22222" sz="7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-FC</a:t>
                      </a:r>
                      <a:r>
                        <a:rPr dirty="0" baseline="-22222" sz="750" spc="-7">
                          <a:latin typeface="Arial"/>
                          <a:cs typeface="Arial"/>
                        </a:rPr>
                        <a:t>2</a:t>
                      </a:r>
                      <a:endParaRPr baseline="-22222" sz="750">
                        <a:latin typeface="Arial"/>
                        <a:cs typeface="Arial"/>
                      </a:endParaRPr>
                    </a:p>
                    <a:p>
                      <a:pPr marL="215900" indent="-112395">
                        <a:lnSpc>
                          <a:spcPct val="100000"/>
                        </a:lnSpc>
                        <a:buAutoNum type="arabicPeriod"/>
                        <a:tabLst>
                          <a:tab pos="216535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Place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address on</a:t>
                      </a:r>
                      <a:r>
                        <a:rPr dirty="0" sz="8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</a:t>
                      </a:r>
                      <a:r>
                        <a:rPr dirty="0" baseline="-22222" sz="750">
                          <a:latin typeface="Arial"/>
                          <a:cs typeface="Arial"/>
                        </a:rPr>
                        <a:t>01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-A</a:t>
                      </a:r>
                      <a:r>
                        <a:rPr dirty="0" baseline="-22222" sz="750">
                          <a:latin typeface="Arial"/>
                          <a:cs typeface="Arial"/>
                        </a:rPr>
                        <a:t>23</a:t>
                      </a:r>
                      <a:endParaRPr baseline="-22222" sz="750">
                        <a:latin typeface="Arial"/>
                        <a:cs typeface="Arial"/>
                      </a:endParaRPr>
                    </a:p>
                    <a:p>
                      <a:pPr marL="215900" indent="-112395">
                        <a:lnSpc>
                          <a:spcPct val="100000"/>
                        </a:lnSpc>
                        <a:buAutoNum type="arabicPeriod"/>
                        <a:tabLst>
                          <a:tab pos="216535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Assert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address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strobe</a:t>
                      </a:r>
                      <a:r>
                        <a:rPr dirty="0" sz="8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AS*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15900" indent="-112395">
                        <a:lnSpc>
                          <a:spcPct val="100000"/>
                        </a:lnSpc>
                        <a:buAutoNum type="arabicPeriod"/>
                        <a:tabLst>
                          <a:tab pos="216535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Set 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R/W*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write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15900" indent="-112395">
                        <a:lnSpc>
                          <a:spcPct val="100000"/>
                        </a:lnSpc>
                        <a:buAutoNum type="arabicPeriod"/>
                        <a:tabLst>
                          <a:tab pos="216535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Place data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baseline="-22222" sz="750" spc="-7">
                          <a:latin typeface="Arial"/>
                          <a:cs typeface="Arial"/>
                        </a:rPr>
                        <a:t>00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-D</a:t>
                      </a:r>
                      <a:r>
                        <a:rPr dirty="0" baseline="-22222" sz="750" spc="-7">
                          <a:latin typeface="Arial"/>
                          <a:cs typeface="Arial"/>
                        </a:rPr>
                        <a:t>15</a:t>
                      </a:r>
                      <a:endParaRPr baseline="-22222" sz="750">
                        <a:latin typeface="Arial"/>
                        <a:cs typeface="Arial"/>
                      </a:endParaRPr>
                    </a:p>
                    <a:p>
                      <a:pPr marL="215900" indent="-1123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16535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Assert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UDS*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8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LDS*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3554729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WRITE </a:t>
            </a:r>
            <a:r>
              <a:rPr dirty="0" spc="-5"/>
              <a:t>cycle </a:t>
            </a:r>
            <a:r>
              <a:rPr dirty="0"/>
              <a:t>timing</a:t>
            </a:r>
            <a:r>
              <a:rPr dirty="0" spc="-40"/>
              <a:t> </a:t>
            </a:r>
            <a:r>
              <a:rPr dirty="0" spc="-5"/>
              <a:t>diagram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435" y="1282197"/>
            <a:ext cx="3413125" cy="4399280"/>
          </a:xfrm>
          <a:prstGeom prst="rect">
            <a:avLst/>
          </a:prstGeom>
        </p:spPr>
        <p:txBody>
          <a:bodyPr wrap="square" lIns="0" tIns="5905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</a:t>
            </a:r>
            <a:r>
              <a:rPr dirty="0" sz="500" spc="430">
                <a:solidFill>
                  <a:srgbClr val="00664D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Narrative</a:t>
            </a:r>
            <a:endParaRPr sz="1400">
              <a:latin typeface="Arial"/>
              <a:cs typeface="Arial"/>
            </a:endParaRPr>
          </a:p>
          <a:p>
            <a:pPr marL="698500" marR="103505" indent="-22606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At </a:t>
            </a:r>
            <a:r>
              <a:rPr dirty="0" sz="1200">
                <a:latin typeface="Arial"/>
                <a:cs typeface="Arial"/>
              </a:rPr>
              <a:t>the start of a </a:t>
            </a:r>
            <a:r>
              <a:rPr dirty="0" sz="1200" spc="-5">
                <a:latin typeface="Arial"/>
                <a:cs typeface="Arial"/>
              </a:rPr>
              <a:t>cycle, </a:t>
            </a:r>
            <a:r>
              <a:rPr dirty="0" sz="1200">
                <a:latin typeface="Arial"/>
                <a:cs typeface="Arial"/>
              </a:rPr>
              <a:t>an </a:t>
            </a:r>
            <a:r>
              <a:rPr dirty="0" sz="1200" spc="-5">
                <a:latin typeface="Arial"/>
                <a:cs typeface="Arial"/>
              </a:rPr>
              <a:t>address </a:t>
            </a:r>
            <a:r>
              <a:rPr dirty="0" sz="1200">
                <a:latin typeface="Arial"/>
                <a:cs typeface="Arial"/>
              </a:rPr>
              <a:t>is  </a:t>
            </a:r>
            <a:r>
              <a:rPr dirty="0" sz="1200" spc="-5">
                <a:latin typeface="Arial"/>
                <a:cs typeface="Arial"/>
              </a:rPr>
              <a:t>placed </a:t>
            </a:r>
            <a:r>
              <a:rPr dirty="0" sz="1200">
                <a:latin typeface="Arial"/>
                <a:cs typeface="Arial"/>
              </a:rPr>
              <a:t>on </a:t>
            </a:r>
            <a:r>
              <a:rPr dirty="0" sz="1200" spc="-10">
                <a:latin typeface="Arial"/>
                <a:cs typeface="Arial"/>
              </a:rPr>
              <a:t>the address bus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baseline="-20833" sz="1200" spc="-7">
                <a:latin typeface="Arial"/>
                <a:cs typeface="Arial"/>
              </a:rPr>
              <a:t>01</a:t>
            </a:r>
            <a:r>
              <a:rPr dirty="0" sz="1200" spc="-5">
                <a:latin typeface="Arial"/>
                <a:cs typeface="Arial"/>
              </a:rPr>
              <a:t>-A</a:t>
            </a:r>
            <a:r>
              <a:rPr dirty="0" baseline="-20833" sz="1200" spc="-7">
                <a:latin typeface="Arial"/>
                <a:cs typeface="Arial"/>
              </a:rPr>
              <a:t>23</a:t>
            </a:r>
            <a:r>
              <a:rPr dirty="0" baseline="-20833" sz="1200" spc="37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endParaRPr sz="12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AS* </a:t>
            </a:r>
            <a:r>
              <a:rPr dirty="0" sz="1000" spc="-5">
                <a:latin typeface="Arial"/>
                <a:cs typeface="Arial"/>
              </a:rPr>
              <a:t>is asserted and R/W* </a:t>
            </a:r>
            <a:r>
              <a:rPr dirty="0" sz="1000" spc="-10">
                <a:latin typeface="Arial"/>
                <a:cs typeface="Arial"/>
              </a:rPr>
              <a:t>set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logic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698500" marR="47625" indent="-226060">
              <a:lnSpc>
                <a:spcPct val="100000"/>
              </a:lnSpc>
              <a:spcBef>
                <a:spcPts val="254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After R/W* </a:t>
            </a:r>
            <a:r>
              <a:rPr dirty="0" sz="1200">
                <a:latin typeface="Arial"/>
                <a:cs typeface="Arial"/>
              </a:rPr>
              <a:t>has set low to </a:t>
            </a:r>
            <a:r>
              <a:rPr dirty="0" sz="1200" spc="-10">
                <a:latin typeface="Arial"/>
                <a:cs typeface="Arial"/>
              </a:rPr>
              <a:t>indicate </a:t>
            </a:r>
            <a:r>
              <a:rPr dirty="0" sz="1200">
                <a:latin typeface="Arial"/>
                <a:cs typeface="Arial"/>
              </a:rPr>
              <a:t>a  write cycle, </a:t>
            </a:r>
            <a:r>
              <a:rPr dirty="0" sz="1200" spc="-1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CPU places </a:t>
            </a:r>
            <a:r>
              <a:rPr dirty="0" sz="1200" spc="-10">
                <a:latin typeface="Arial"/>
                <a:cs typeface="Arial"/>
              </a:rPr>
              <a:t>data </a:t>
            </a:r>
            <a:r>
              <a:rPr dirty="0" sz="1200">
                <a:latin typeface="Arial"/>
                <a:cs typeface="Arial"/>
              </a:rPr>
              <a:t>on </a:t>
            </a:r>
            <a:r>
              <a:rPr dirty="0" sz="1200" spc="-10">
                <a:latin typeface="Arial"/>
                <a:cs typeface="Arial"/>
              </a:rPr>
              <a:t>the  </a:t>
            </a:r>
            <a:r>
              <a:rPr dirty="0" sz="1200">
                <a:latin typeface="Arial"/>
                <a:cs typeface="Arial"/>
              </a:rPr>
              <a:t>data </a:t>
            </a:r>
            <a:r>
              <a:rPr dirty="0" sz="1200" spc="-10">
                <a:latin typeface="Arial"/>
                <a:cs typeface="Arial"/>
              </a:rPr>
              <a:t>bus</a:t>
            </a:r>
            <a:endParaRPr sz="1200">
              <a:latin typeface="Arial"/>
              <a:cs typeface="Arial"/>
            </a:endParaRPr>
          </a:p>
          <a:p>
            <a:pPr marL="698500" marR="26670" indent="-226060">
              <a:lnSpc>
                <a:spcPct val="100000"/>
              </a:lnSpc>
              <a:spcBef>
                <a:spcPts val="29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Once the </a:t>
            </a:r>
            <a:r>
              <a:rPr dirty="0" sz="1200" spc="-10">
                <a:latin typeface="Arial"/>
                <a:cs typeface="Arial"/>
              </a:rPr>
              <a:t>contents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10">
                <a:latin typeface="Arial"/>
                <a:cs typeface="Arial"/>
              </a:rPr>
              <a:t>the data bus have  </a:t>
            </a:r>
            <a:r>
              <a:rPr dirty="0" sz="1200" spc="-5">
                <a:latin typeface="Arial"/>
                <a:cs typeface="Arial"/>
              </a:rPr>
              <a:t>stabilized, UDS* </a:t>
            </a:r>
            <a:r>
              <a:rPr dirty="0" sz="1200">
                <a:latin typeface="Arial"/>
                <a:cs typeface="Arial"/>
              </a:rPr>
              <a:t>and </a:t>
            </a:r>
            <a:r>
              <a:rPr dirty="0" sz="1200" spc="-5">
                <a:latin typeface="Arial"/>
                <a:cs typeface="Arial"/>
              </a:rPr>
              <a:t>LDS* </a:t>
            </a:r>
            <a:r>
              <a:rPr dirty="0" sz="1200">
                <a:latin typeface="Arial"/>
                <a:cs typeface="Arial"/>
              </a:rPr>
              <a:t>are </a:t>
            </a:r>
            <a:r>
              <a:rPr dirty="0" sz="1200" spc="-5">
                <a:latin typeface="Arial"/>
                <a:cs typeface="Arial"/>
              </a:rPr>
              <a:t>asserted  (approximately </a:t>
            </a:r>
            <a:r>
              <a:rPr dirty="0" sz="1200">
                <a:latin typeface="Arial"/>
                <a:cs typeface="Arial"/>
              </a:rPr>
              <a:t>1 cycle </a:t>
            </a:r>
            <a:r>
              <a:rPr dirty="0" sz="1200" spc="-5">
                <a:latin typeface="Arial"/>
                <a:cs typeface="Arial"/>
              </a:rPr>
              <a:t>after </a:t>
            </a:r>
            <a:r>
              <a:rPr dirty="0" sz="1200" spc="-10">
                <a:latin typeface="Arial"/>
                <a:cs typeface="Arial"/>
              </a:rPr>
              <a:t>AS*  </a:t>
            </a:r>
            <a:r>
              <a:rPr dirty="0" sz="1200" spc="-5">
                <a:latin typeface="Arial"/>
                <a:cs typeface="Arial"/>
              </a:rPr>
              <a:t>assertion)</a:t>
            </a:r>
            <a:endParaRPr sz="1200">
              <a:latin typeface="Arial"/>
              <a:cs typeface="Arial"/>
            </a:endParaRPr>
          </a:p>
          <a:p>
            <a:pPr marL="1152525" marR="187325" indent="-222885">
              <a:lnSpc>
                <a:spcPct val="100000"/>
              </a:lnSpc>
              <a:spcBef>
                <a:spcPts val="25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This </a:t>
            </a:r>
            <a:r>
              <a:rPr dirty="0" sz="1000" spc="-5">
                <a:latin typeface="Arial"/>
                <a:cs typeface="Arial"/>
              </a:rPr>
              <a:t>allows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memory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use </a:t>
            </a:r>
            <a:r>
              <a:rPr dirty="0" sz="1000" spc="-5">
                <a:latin typeface="Arial"/>
                <a:cs typeface="Arial"/>
              </a:rPr>
              <a:t>UDS*  and LDS*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latch data from the</a:t>
            </a:r>
            <a:r>
              <a:rPr dirty="0" sz="1000" spc="-1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bus</a:t>
            </a:r>
            <a:endParaRPr sz="1000">
              <a:latin typeface="Arial"/>
              <a:cs typeface="Arial"/>
            </a:endParaRPr>
          </a:p>
          <a:p>
            <a:pPr marL="698500" marR="5080" indent="-226060">
              <a:lnSpc>
                <a:spcPct val="99200"/>
              </a:lnSpc>
              <a:spcBef>
                <a:spcPts val="29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If DTACK* is asserted </a:t>
            </a:r>
            <a:r>
              <a:rPr dirty="0" sz="1200" spc="-10">
                <a:latin typeface="Arial"/>
                <a:cs typeface="Arial"/>
              </a:rPr>
              <a:t>before the falling  </a:t>
            </a:r>
            <a:r>
              <a:rPr dirty="0" sz="1200" spc="-5">
                <a:latin typeface="Arial"/>
                <a:cs typeface="Arial"/>
              </a:rPr>
              <a:t>edge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5">
                <a:latin typeface="Arial"/>
                <a:cs typeface="Arial"/>
              </a:rPr>
              <a:t>S4,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write </a:t>
            </a:r>
            <a:r>
              <a:rPr dirty="0" sz="1200" spc="-10">
                <a:latin typeface="Arial"/>
                <a:cs typeface="Arial"/>
              </a:rPr>
              <a:t>cycle </a:t>
            </a:r>
            <a:r>
              <a:rPr dirty="0" sz="1200">
                <a:latin typeface="Arial"/>
                <a:cs typeface="Arial"/>
              </a:rPr>
              <a:t>is </a:t>
            </a:r>
            <a:r>
              <a:rPr dirty="0" sz="1200" spc="-5">
                <a:latin typeface="Arial"/>
                <a:cs typeface="Arial"/>
              </a:rPr>
              <a:t>terminated  normally</a:t>
            </a:r>
            <a:endParaRPr sz="1200">
              <a:latin typeface="Arial"/>
              <a:cs typeface="Arial"/>
            </a:endParaRPr>
          </a:p>
          <a:p>
            <a:pPr marL="1152525" marR="81915" indent="-222885">
              <a:lnSpc>
                <a:spcPct val="100000"/>
              </a:lnSpc>
              <a:spcBef>
                <a:spcPts val="25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Otherwise </a:t>
            </a:r>
            <a:r>
              <a:rPr dirty="0" sz="1000" spc="-5">
                <a:latin typeface="Arial"/>
                <a:cs typeface="Arial"/>
              </a:rPr>
              <a:t>wait </a:t>
            </a:r>
            <a:r>
              <a:rPr dirty="0" sz="1000" spc="-10">
                <a:latin typeface="Arial"/>
                <a:cs typeface="Arial"/>
              </a:rPr>
              <a:t>states </a:t>
            </a:r>
            <a:r>
              <a:rPr dirty="0" sz="1000">
                <a:latin typeface="Arial"/>
                <a:cs typeface="Arial"/>
              </a:rPr>
              <a:t>are </a:t>
            </a:r>
            <a:r>
              <a:rPr dirty="0" sz="1000" spc="-5">
                <a:latin typeface="Arial"/>
                <a:cs typeface="Arial"/>
              </a:rPr>
              <a:t>inserted </a:t>
            </a:r>
            <a:r>
              <a:rPr dirty="0" sz="1000" spc="-10">
                <a:latin typeface="Arial"/>
                <a:cs typeface="Arial"/>
              </a:rPr>
              <a:t>until  </a:t>
            </a:r>
            <a:r>
              <a:rPr dirty="0" sz="1000">
                <a:latin typeface="Arial"/>
                <a:cs typeface="Arial"/>
              </a:rPr>
              <a:t>DTACK*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asserted</a:t>
            </a:r>
            <a:endParaRPr sz="10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8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At </a:t>
            </a:r>
            <a:r>
              <a:rPr dirty="0" sz="1200">
                <a:latin typeface="Arial"/>
                <a:cs typeface="Arial"/>
              </a:rPr>
              <a:t>the end of the </a:t>
            </a:r>
            <a:r>
              <a:rPr dirty="0" sz="1200" spc="-5">
                <a:latin typeface="Arial"/>
                <a:cs typeface="Arial"/>
              </a:rPr>
              <a:t>write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cycle</a:t>
            </a:r>
            <a:endParaRPr sz="1200">
              <a:latin typeface="Arial"/>
              <a:cs typeface="Arial"/>
            </a:endParaRPr>
          </a:p>
          <a:p>
            <a:pPr marL="1152525" marR="361950" indent="-222885">
              <a:lnSpc>
                <a:spcPct val="100000"/>
              </a:lnSpc>
              <a:spcBef>
                <a:spcPts val="245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 spc="-5">
                <a:latin typeface="Arial"/>
                <a:cs typeface="Arial"/>
              </a:rPr>
              <a:t>AS*, UDS* and LDS* </a:t>
            </a:r>
            <a:r>
              <a:rPr dirty="0" sz="1000">
                <a:latin typeface="Arial"/>
                <a:cs typeface="Arial"/>
              </a:rPr>
              <a:t>are </a:t>
            </a:r>
            <a:r>
              <a:rPr dirty="0" sz="1000" spc="-10">
                <a:latin typeface="Arial"/>
                <a:cs typeface="Arial"/>
              </a:rPr>
              <a:t>negated  </a:t>
            </a:r>
            <a:r>
              <a:rPr dirty="0" sz="1000" spc="-5">
                <a:latin typeface="Arial"/>
                <a:cs typeface="Arial"/>
              </a:rPr>
              <a:t>simultaneously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R/W*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>
                <a:latin typeface="Arial"/>
                <a:cs typeface="Arial"/>
              </a:rPr>
              <a:t>set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high</a:t>
            </a:r>
            <a:endParaRPr sz="10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240"/>
              </a:spcBef>
            </a:pPr>
            <a:r>
              <a:rPr dirty="0" sz="350" spc="325">
                <a:latin typeface="Times New Roman"/>
                <a:cs typeface="Times New Roman"/>
              </a:rPr>
              <a:t>g </a:t>
            </a:r>
            <a:r>
              <a:rPr dirty="0" sz="1000">
                <a:latin typeface="Arial"/>
                <a:cs typeface="Arial"/>
              </a:rPr>
              <a:t>data </a:t>
            </a:r>
            <a:r>
              <a:rPr dirty="0" sz="1000" spc="-15">
                <a:latin typeface="Arial"/>
                <a:cs typeface="Arial"/>
              </a:rPr>
              <a:t>bus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floated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59324" y="1950034"/>
            <a:ext cx="4296792" cy="3659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435" y="793115"/>
            <a:ext cx="2482850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DTACK*</a:t>
            </a:r>
            <a:r>
              <a:rPr dirty="0" spc="-50"/>
              <a:t> </a:t>
            </a:r>
            <a:r>
              <a:rPr dirty="0" spc="-5"/>
              <a:t>generation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435" y="1358397"/>
            <a:ext cx="7901940" cy="2218690"/>
          </a:xfrm>
          <a:prstGeom prst="rect">
            <a:avLst/>
          </a:prstGeom>
        </p:spPr>
        <p:txBody>
          <a:bodyPr wrap="square" lIns="0" tIns="5905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In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previous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slides </a:t>
            </a:r>
            <a:r>
              <a:rPr dirty="0" sz="1400" b="1">
                <a:solidFill>
                  <a:srgbClr val="00664D"/>
                </a:solidFill>
                <a:latin typeface="Arial"/>
                <a:cs typeface="Arial"/>
              </a:rPr>
              <a:t>we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assumed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that DTACK*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was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generated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by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the memory</a:t>
            </a:r>
            <a:r>
              <a:rPr dirty="0" sz="1400" spc="4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block</a:t>
            </a:r>
            <a:endParaRPr sz="1400">
              <a:latin typeface="Arial"/>
              <a:cs typeface="Arial"/>
            </a:endParaRPr>
          </a:p>
          <a:p>
            <a:pPr marL="698500" marR="5080" indent="-22606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This is </a:t>
            </a:r>
            <a:r>
              <a:rPr dirty="0" sz="1200" spc="-5">
                <a:latin typeface="Arial"/>
                <a:cs typeface="Arial"/>
              </a:rPr>
              <a:t>true </a:t>
            </a:r>
            <a:r>
              <a:rPr dirty="0" sz="1200">
                <a:latin typeface="Arial"/>
                <a:cs typeface="Arial"/>
              </a:rPr>
              <a:t>for I/O </a:t>
            </a:r>
            <a:r>
              <a:rPr dirty="0" sz="1200" spc="-5">
                <a:latin typeface="Arial"/>
                <a:cs typeface="Arial"/>
              </a:rPr>
              <a:t>devices </a:t>
            </a:r>
            <a:r>
              <a:rPr dirty="0" sz="1200" spc="-10">
                <a:latin typeface="Arial"/>
                <a:cs typeface="Arial"/>
              </a:rPr>
              <a:t>such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">
                <a:latin typeface="Arial"/>
                <a:cs typeface="Arial"/>
              </a:rPr>
              <a:t>the 68230 </a:t>
            </a:r>
            <a:r>
              <a:rPr dirty="0" sz="1200" spc="-5">
                <a:latin typeface="Arial"/>
                <a:cs typeface="Arial"/>
              </a:rPr>
              <a:t>PI/T </a:t>
            </a:r>
            <a:r>
              <a:rPr dirty="0" sz="1200">
                <a:latin typeface="Arial"/>
                <a:cs typeface="Arial"/>
              </a:rPr>
              <a:t>or the </a:t>
            </a:r>
            <a:r>
              <a:rPr dirty="0" sz="1200" spc="-10">
                <a:latin typeface="Arial"/>
                <a:cs typeface="Arial"/>
              </a:rPr>
              <a:t>68681 </a:t>
            </a:r>
            <a:r>
              <a:rPr dirty="0" sz="1200">
                <a:latin typeface="Arial"/>
                <a:cs typeface="Arial"/>
              </a:rPr>
              <a:t>DUART, </a:t>
            </a:r>
            <a:r>
              <a:rPr dirty="0" sz="1200" spc="-5">
                <a:latin typeface="Arial"/>
                <a:cs typeface="Arial"/>
              </a:rPr>
              <a:t>which </a:t>
            </a:r>
            <a:r>
              <a:rPr dirty="0" sz="1200" spc="-10">
                <a:latin typeface="Arial"/>
                <a:cs typeface="Arial"/>
              </a:rPr>
              <a:t>support asynchronous data  </a:t>
            </a:r>
            <a:r>
              <a:rPr dirty="0" sz="1200" spc="-5">
                <a:latin typeface="Arial"/>
                <a:cs typeface="Arial"/>
              </a:rPr>
              <a:t>transfers </a:t>
            </a:r>
            <a:r>
              <a:rPr dirty="0" sz="1200" spc="-10">
                <a:latin typeface="Arial"/>
                <a:cs typeface="Arial"/>
              </a:rPr>
              <a:t>and </a:t>
            </a:r>
            <a:r>
              <a:rPr dirty="0" sz="1200" spc="-5">
                <a:latin typeface="Arial"/>
                <a:cs typeface="Arial"/>
              </a:rPr>
              <a:t>have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DTACK* </a:t>
            </a:r>
            <a:r>
              <a:rPr dirty="0" sz="1200">
                <a:latin typeface="Arial"/>
                <a:cs typeface="Arial"/>
              </a:rPr>
              <a:t>output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pin</a:t>
            </a:r>
            <a:endParaRPr sz="1200">
              <a:latin typeface="Arial"/>
              <a:cs typeface="Arial"/>
            </a:endParaRPr>
          </a:p>
          <a:p>
            <a:pPr marL="698500" marR="127635" indent="-226060">
              <a:lnSpc>
                <a:spcPts val="1420"/>
              </a:lnSpc>
              <a:spcBef>
                <a:spcPts val="35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>
                <a:latin typeface="Arial"/>
                <a:cs typeface="Arial"/>
              </a:rPr>
              <a:t>For </a:t>
            </a:r>
            <a:r>
              <a:rPr dirty="0" sz="1200" spc="-5">
                <a:latin typeface="Arial"/>
                <a:cs typeface="Arial"/>
              </a:rPr>
              <a:t>devices </a:t>
            </a:r>
            <a:r>
              <a:rPr dirty="0" sz="1200" spc="-10">
                <a:latin typeface="Arial"/>
                <a:cs typeface="Arial"/>
              </a:rPr>
              <a:t>that do </a:t>
            </a:r>
            <a:r>
              <a:rPr dirty="0" sz="1200">
                <a:latin typeface="Arial"/>
                <a:cs typeface="Arial"/>
              </a:rPr>
              <a:t>not have </a:t>
            </a:r>
            <a:r>
              <a:rPr dirty="0" sz="1200" spc="-10">
                <a:latin typeface="Arial"/>
                <a:cs typeface="Arial"/>
              </a:rPr>
              <a:t>this </a:t>
            </a:r>
            <a:r>
              <a:rPr dirty="0" sz="1200" spc="-5">
                <a:latin typeface="Arial"/>
                <a:cs typeface="Arial"/>
              </a:rPr>
              <a:t>facility (such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5">
                <a:latin typeface="Arial"/>
                <a:cs typeface="Arial"/>
              </a:rPr>
              <a:t>memory ICs), </a:t>
            </a:r>
            <a:r>
              <a:rPr dirty="0" sz="1200" spc="-1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DTACK* signal </a:t>
            </a:r>
            <a:r>
              <a:rPr dirty="0" sz="1200">
                <a:latin typeface="Arial"/>
                <a:cs typeface="Arial"/>
              </a:rPr>
              <a:t>must be </a:t>
            </a:r>
            <a:r>
              <a:rPr dirty="0" sz="1200" spc="-5">
                <a:latin typeface="Arial"/>
                <a:cs typeface="Arial"/>
              </a:rPr>
              <a:t>generated </a:t>
            </a:r>
            <a:r>
              <a:rPr dirty="0" sz="1200">
                <a:latin typeface="Arial"/>
                <a:cs typeface="Arial"/>
              </a:rPr>
              <a:t>by  the systems </a:t>
            </a:r>
            <a:r>
              <a:rPr dirty="0" sz="1200" spc="-10">
                <a:latin typeface="Arial"/>
                <a:cs typeface="Arial"/>
              </a:rPr>
              <a:t>designer </a:t>
            </a:r>
            <a:r>
              <a:rPr dirty="0" sz="1200">
                <a:latin typeface="Arial"/>
                <a:cs typeface="Arial"/>
              </a:rPr>
              <a:t>with </a:t>
            </a:r>
            <a:r>
              <a:rPr dirty="0" sz="1200" spc="-5">
                <a:latin typeface="Arial"/>
                <a:cs typeface="Arial"/>
              </a:rPr>
              <a:t>additional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circuitry</a:t>
            </a:r>
            <a:endParaRPr sz="1200">
              <a:latin typeface="Arial"/>
              <a:cs typeface="Arial"/>
            </a:endParaRPr>
          </a:p>
          <a:p>
            <a:pPr marL="243840" marR="754380" indent="-231775">
              <a:lnSpc>
                <a:spcPct val="100000"/>
              </a:lnSpc>
              <a:spcBef>
                <a:spcPts val="254"/>
              </a:spcBef>
            </a:pPr>
            <a:r>
              <a:rPr dirty="0" sz="500" spc="445">
                <a:solidFill>
                  <a:srgbClr val="00664D"/>
                </a:solidFill>
                <a:latin typeface="Times New Roman"/>
                <a:cs typeface="Times New Roman"/>
              </a:rPr>
              <a:t>g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circuit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below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can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be used </a:t>
            </a:r>
            <a:r>
              <a:rPr dirty="0" sz="1400" b="1">
                <a:solidFill>
                  <a:srgbClr val="00664D"/>
                </a:solidFill>
                <a:latin typeface="Arial"/>
                <a:cs typeface="Arial"/>
              </a:rPr>
              <a:t>to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generate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the DTACK*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signal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with different delays 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depending on </a:t>
            </a:r>
            <a:r>
              <a:rPr dirty="0" sz="1400" spc="-15" b="1">
                <a:solidFill>
                  <a:srgbClr val="00664D"/>
                </a:solidFill>
                <a:latin typeface="Arial"/>
                <a:cs typeface="Arial"/>
              </a:rPr>
              <a:t>the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speed of </a:t>
            </a:r>
            <a:r>
              <a:rPr dirty="0" sz="1400" spc="-5" b="1">
                <a:solidFill>
                  <a:srgbClr val="00664D"/>
                </a:solidFill>
                <a:latin typeface="Arial"/>
                <a:cs typeface="Arial"/>
              </a:rPr>
              <a:t>the device that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is being</a:t>
            </a:r>
            <a:r>
              <a:rPr dirty="0" sz="1400" spc="105" b="1">
                <a:solidFill>
                  <a:srgbClr val="00664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664D"/>
                </a:solidFill>
                <a:latin typeface="Arial"/>
                <a:cs typeface="Arial"/>
              </a:rPr>
              <a:t>accessed</a:t>
            </a:r>
            <a:endParaRPr sz="14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32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baseline="-20833" sz="1200" spc="-7">
                <a:latin typeface="Arial"/>
                <a:cs typeface="Arial"/>
              </a:rPr>
              <a:t>A </a:t>
            </a:r>
            <a:r>
              <a:rPr dirty="0" sz="1200">
                <a:latin typeface="Arial"/>
                <a:cs typeface="Arial"/>
              </a:rPr>
              <a:t>can be </a:t>
            </a:r>
            <a:r>
              <a:rPr dirty="0" sz="1200" spc="-10">
                <a:latin typeface="Arial"/>
                <a:cs typeface="Arial"/>
              </a:rPr>
              <a:t>used for </a:t>
            </a:r>
            <a:r>
              <a:rPr dirty="0" sz="1200" spc="-5">
                <a:latin typeface="Arial"/>
                <a:cs typeface="Arial"/>
              </a:rPr>
              <a:t>devices that </a:t>
            </a:r>
            <a:r>
              <a:rPr dirty="0" sz="1200">
                <a:latin typeface="Arial"/>
                <a:cs typeface="Arial"/>
              </a:rPr>
              <a:t>can </a:t>
            </a:r>
            <a:r>
              <a:rPr dirty="0" sz="1200" spc="-5">
                <a:latin typeface="Arial"/>
                <a:cs typeface="Arial"/>
              </a:rPr>
              <a:t>operate </a:t>
            </a:r>
            <a:r>
              <a:rPr dirty="0" sz="1200" spc="-10">
                <a:latin typeface="Arial"/>
                <a:cs typeface="Arial"/>
              </a:rPr>
              <a:t>at </a:t>
            </a:r>
            <a:r>
              <a:rPr dirty="0" sz="1200" spc="-5">
                <a:latin typeface="Arial"/>
                <a:cs typeface="Arial"/>
              </a:rPr>
              <a:t>maximum </a:t>
            </a:r>
            <a:r>
              <a:rPr dirty="0" sz="1200" spc="-10">
                <a:latin typeface="Arial"/>
                <a:cs typeface="Arial"/>
              </a:rPr>
              <a:t>(no-wait-state) bus</a:t>
            </a:r>
            <a:r>
              <a:rPr dirty="0" sz="1200" spc="1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speed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90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baseline="-20833" sz="1200" spc="-7">
                <a:latin typeface="Arial"/>
                <a:cs typeface="Arial"/>
              </a:rPr>
              <a:t>B </a:t>
            </a:r>
            <a:r>
              <a:rPr dirty="0" sz="1200" spc="-5">
                <a:latin typeface="Arial"/>
                <a:cs typeface="Arial"/>
              </a:rPr>
              <a:t>can </a:t>
            </a:r>
            <a:r>
              <a:rPr dirty="0" sz="1200">
                <a:latin typeface="Arial"/>
                <a:cs typeface="Arial"/>
              </a:rPr>
              <a:t>be </a:t>
            </a:r>
            <a:r>
              <a:rPr dirty="0" sz="1200" spc="-10">
                <a:latin typeface="Arial"/>
                <a:cs typeface="Arial"/>
              </a:rPr>
              <a:t>used </a:t>
            </a:r>
            <a:r>
              <a:rPr dirty="0" sz="1200" spc="-5">
                <a:latin typeface="Arial"/>
                <a:cs typeface="Arial"/>
              </a:rPr>
              <a:t>to </a:t>
            </a:r>
            <a:r>
              <a:rPr dirty="0" sz="1200" spc="-10">
                <a:latin typeface="Arial"/>
                <a:cs typeface="Arial"/>
              </a:rPr>
              <a:t>delay </a:t>
            </a:r>
            <a:r>
              <a:rPr dirty="0" sz="1200" spc="-5">
                <a:latin typeface="Arial"/>
                <a:cs typeface="Arial"/>
              </a:rPr>
              <a:t>DTACK* for </a:t>
            </a:r>
            <a:r>
              <a:rPr dirty="0" sz="1200" spc="-10">
                <a:latin typeface="Arial"/>
                <a:cs typeface="Arial"/>
              </a:rPr>
              <a:t>one </a:t>
            </a:r>
            <a:r>
              <a:rPr dirty="0" sz="1200" spc="-5">
                <a:latin typeface="Arial"/>
                <a:cs typeface="Arial"/>
              </a:rPr>
              <a:t>wait state </a:t>
            </a:r>
            <a:r>
              <a:rPr dirty="0" sz="1200">
                <a:latin typeface="Arial"/>
                <a:cs typeface="Arial"/>
              </a:rPr>
              <a:t>(it </a:t>
            </a:r>
            <a:r>
              <a:rPr dirty="0" sz="1200" spc="-5">
                <a:latin typeface="Arial"/>
                <a:cs typeface="Arial"/>
              </a:rPr>
              <a:t>will </a:t>
            </a:r>
            <a:r>
              <a:rPr dirty="0" sz="1200" spc="-10">
                <a:latin typeface="Arial"/>
                <a:cs typeface="Arial"/>
              </a:rPr>
              <a:t>be </a:t>
            </a:r>
            <a:r>
              <a:rPr dirty="0" sz="1200" spc="-5">
                <a:latin typeface="Arial"/>
                <a:cs typeface="Arial"/>
              </a:rPr>
              <a:t>set </a:t>
            </a:r>
            <a:r>
              <a:rPr dirty="0" sz="1200" spc="-10">
                <a:latin typeface="Arial"/>
                <a:cs typeface="Arial"/>
              </a:rPr>
              <a:t>on </a:t>
            </a:r>
            <a:r>
              <a:rPr dirty="0" sz="1200" spc="-5">
                <a:latin typeface="Arial"/>
                <a:cs typeface="Arial"/>
              </a:rPr>
              <a:t>the </a:t>
            </a:r>
            <a:r>
              <a:rPr dirty="0" sz="1200" spc="-10">
                <a:latin typeface="Arial"/>
                <a:cs typeface="Arial"/>
              </a:rPr>
              <a:t>second rising edge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5">
                <a:latin typeface="Arial"/>
                <a:cs typeface="Arial"/>
              </a:rPr>
              <a:t>the</a:t>
            </a:r>
            <a:r>
              <a:rPr dirty="0" sz="1200" spc="3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clock)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285"/>
              </a:spcBef>
            </a:pPr>
            <a:r>
              <a:rPr dirty="0" sz="450" spc="37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baseline="-20833" sz="1200" spc="-7">
                <a:latin typeface="Arial"/>
                <a:cs typeface="Arial"/>
              </a:rPr>
              <a:t>C </a:t>
            </a:r>
            <a:r>
              <a:rPr dirty="0" sz="1200">
                <a:latin typeface="Arial"/>
                <a:cs typeface="Arial"/>
              </a:rPr>
              <a:t>can be </a:t>
            </a:r>
            <a:r>
              <a:rPr dirty="0" sz="1200" spc="-5">
                <a:latin typeface="Arial"/>
                <a:cs typeface="Arial"/>
              </a:rPr>
              <a:t>used </a:t>
            </a:r>
            <a:r>
              <a:rPr dirty="0" sz="1200">
                <a:latin typeface="Arial"/>
                <a:cs typeface="Arial"/>
              </a:rPr>
              <a:t>to </a:t>
            </a:r>
            <a:r>
              <a:rPr dirty="0" sz="1200" spc="-5">
                <a:latin typeface="Arial"/>
                <a:cs typeface="Arial"/>
              </a:rPr>
              <a:t>delay DTACK* </a:t>
            </a:r>
            <a:r>
              <a:rPr dirty="0" sz="1200">
                <a:latin typeface="Arial"/>
                <a:cs typeface="Arial"/>
              </a:rPr>
              <a:t>for </a:t>
            </a:r>
            <a:r>
              <a:rPr dirty="0" sz="1200" spc="-5">
                <a:latin typeface="Arial"/>
                <a:cs typeface="Arial"/>
              </a:rPr>
              <a:t>two </a:t>
            </a:r>
            <a:r>
              <a:rPr dirty="0" sz="1200" spc="-10">
                <a:latin typeface="Arial"/>
                <a:cs typeface="Arial"/>
              </a:rPr>
              <a:t>wait </a:t>
            </a:r>
            <a:r>
              <a:rPr dirty="0" sz="1200">
                <a:latin typeface="Arial"/>
                <a:cs typeface="Arial"/>
              </a:rPr>
              <a:t>states, </a:t>
            </a:r>
            <a:r>
              <a:rPr dirty="0" sz="1200" spc="-10">
                <a:latin typeface="Arial"/>
                <a:cs typeface="Arial"/>
              </a:rPr>
              <a:t>and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on...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10175" y="4807839"/>
            <a:ext cx="533400" cy="1219200"/>
          </a:xfrm>
          <a:custGeom>
            <a:avLst/>
            <a:gdLst/>
            <a:ahLst/>
            <a:cxnLst/>
            <a:rect l="l" t="t" r="r" b="b"/>
            <a:pathLst>
              <a:path w="533400" h="1219200">
                <a:moveTo>
                  <a:pt x="533400" y="1219200"/>
                </a:moveTo>
                <a:lnTo>
                  <a:pt x="0" y="1219200"/>
                </a:ln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81575" y="4807839"/>
            <a:ext cx="762000" cy="838200"/>
          </a:xfrm>
          <a:custGeom>
            <a:avLst/>
            <a:gdLst/>
            <a:ahLst/>
            <a:cxnLst/>
            <a:rect l="l" t="t" r="r" b="b"/>
            <a:pathLst>
              <a:path w="762000" h="838200">
                <a:moveTo>
                  <a:pt x="762000" y="838200"/>
                </a:moveTo>
                <a:lnTo>
                  <a:pt x="0" y="83820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52975" y="4807839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990600" y="457200"/>
                </a:moveTo>
                <a:lnTo>
                  <a:pt x="0" y="45720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43575" y="5188839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201021" y="7656"/>
                </a:lnTo>
                <a:lnTo>
                  <a:pt x="242913" y="29065"/>
                </a:lnTo>
                <a:lnTo>
                  <a:pt x="275734" y="61886"/>
                </a:lnTo>
                <a:lnTo>
                  <a:pt x="297143" y="103778"/>
                </a:lnTo>
                <a:lnTo>
                  <a:pt x="304800" y="152400"/>
                </a:lnTo>
                <a:lnTo>
                  <a:pt x="297143" y="201021"/>
                </a:lnTo>
                <a:lnTo>
                  <a:pt x="275734" y="242913"/>
                </a:lnTo>
                <a:lnTo>
                  <a:pt x="242913" y="275734"/>
                </a:lnTo>
                <a:lnTo>
                  <a:pt x="201021" y="297143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0"/>
                </a:lnTo>
                <a:lnTo>
                  <a:pt x="1524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43575" y="5569839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201021" y="7656"/>
                </a:lnTo>
                <a:lnTo>
                  <a:pt x="242913" y="29065"/>
                </a:lnTo>
                <a:lnTo>
                  <a:pt x="275734" y="61886"/>
                </a:lnTo>
                <a:lnTo>
                  <a:pt x="297143" y="103778"/>
                </a:lnTo>
                <a:lnTo>
                  <a:pt x="304800" y="152400"/>
                </a:lnTo>
                <a:lnTo>
                  <a:pt x="297143" y="201021"/>
                </a:lnTo>
                <a:lnTo>
                  <a:pt x="275734" y="242913"/>
                </a:lnTo>
                <a:lnTo>
                  <a:pt x="242913" y="275734"/>
                </a:lnTo>
                <a:lnTo>
                  <a:pt x="201021" y="297143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0"/>
                </a:lnTo>
                <a:lnTo>
                  <a:pt x="1524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43575" y="5950839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201021" y="7656"/>
                </a:lnTo>
                <a:lnTo>
                  <a:pt x="242913" y="29065"/>
                </a:lnTo>
                <a:lnTo>
                  <a:pt x="275734" y="61886"/>
                </a:lnTo>
                <a:lnTo>
                  <a:pt x="297143" y="103778"/>
                </a:lnTo>
                <a:lnTo>
                  <a:pt x="304800" y="152400"/>
                </a:lnTo>
                <a:lnTo>
                  <a:pt x="297143" y="201021"/>
                </a:lnTo>
                <a:lnTo>
                  <a:pt x="275734" y="242913"/>
                </a:lnTo>
                <a:lnTo>
                  <a:pt x="242913" y="275734"/>
                </a:lnTo>
                <a:lnTo>
                  <a:pt x="201021" y="297143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0"/>
                </a:lnTo>
                <a:lnTo>
                  <a:pt x="15240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048375" y="5341239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0" y="0"/>
                </a:moveTo>
                <a:lnTo>
                  <a:pt x="228600" y="0"/>
                </a:lnTo>
                <a:lnTo>
                  <a:pt x="228600" y="304800"/>
                </a:lnTo>
                <a:lnTo>
                  <a:pt x="381000" y="3048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48375" y="5722239"/>
            <a:ext cx="381000" cy="3175"/>
          </a:xfrm>
          <a:custGeom>
            <a:avLst/>
            <a:gdLst/>
            <a:ahLst/>
            <a:cxnLst/>
            <a:rect l="l" t="t" r="r" b="b"/>
            <a:pathLst>
              <a:path w="381000" h="3175">
                <a:moveTo>
                  <a:pt x="0" y="0"/>
                </a:moveTo>
                <a:lnTo>
                  <a:pt x="381000" y="304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48375" y="5798439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0" y="304800"/>
                </a:moveTo>
                <a:lnTo>
                  <a:pt x="228600" y="304800"/>
                </a:lnTo>
                <a:lnTo>
                  <a:pt x="228599" y="0"/>
                </a:lnTo>
                <a:lnTo>
                  <a:pt x="38099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74510" y="5569839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799" y="152400"/>
                </a:moveTo>
                <a:lnTo>
                  <a:pt x="280749" y="92583"/>
                </a:lnTo>
                <a:lnTo>
                  <a:pt x="252561" y="66675"/>
                </a:lnTo>
                <a:lnTo>
                  <a:pt x="215264" y="44196"/>
                </a:lnTo>
                <a:lnTo>
                  <a:pt x="170110" y="25717"/>
                </a:lnTo>
                <a:lnTo>
                  <a:pt x="118348" y="11811"/>
                </a:lnTo>
                <a:lnTo>
                  <a:pt x="61227" y="3048"/>
                </a:lnTo>
                <a:lnTo>
                  <a:pt x="0" y="0"/>
                </a:lnTo>
                <a:lnTo>
                  <a:pt x="20002" y="37099"/>
                </a:lnTo>
                <a:lnTo>
                  <a:pt x="34289" y="75057"/>
                </a:lnTo>
                <a:lnTo>
                  <a:pt x="42862" y="113585"/>
                </a:lnTo>
                <a:lnTo>
                  <a:pt x="45719" y="152400"/>
                </a:lnTo>
                <a:lnTo>
                  <a:pt x="45719" y="302524"/>
                </a:lnTo>
                <a:lnTo>
                  <a:pt x="61227" y="301751"/>
                </a:lnTo>
                <a:lnTo>
                  <a:pt x="118348" y="292988"/>
                </a:lnTo>
                <a:lnTo>
                  <a:pt x="170110" y="279082"/>
                </a:lnTo>
                <a:lnTo>
                  <a:pt x="215264" y="260603"/>
                </a:lnTo>
                <a:lnTo>
                  <a:pt x="252561" y="238125"/>
                </a:lnTo>
                <a:lnTo>
                  <a:pt x="280749" y="212216"/>
                </a:lnTo>
                <a:lnTo>
                  <a:pt x="298578" y="183451"/>
                </a:lnTo>
                <a:lnTo>
                  <a:pt x="304799" y="152400"/>
                </a:lnTo>
                <a:close/>
              </a:path>
              <a:path w="304800" h="304800">
                <a:moveTo>
                  <a:pt x="45719" y="302524"/>
                </a:moveTo>
                <a:lnTo>
                  <a:pt x="45719" y="152400"/>
                </a:lnTo>
                <a:lnTo>
                  <a:pt x="42862" y="191214"/>
                </a:lnTo>
                <a:lnTo>
                  <a:pt x="34289" y="229743"/>
                </a:lnTo>
                <a:lnTo>
                  <a:pt x="20002" y="267700"/>
                </a:lnTo>
                <a:lnTo>
                  <a:pt x="0" y="304800"/>
                </a:lnTo>
                <a:lnTo>
                  <a:pt x="45719" y="302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74510" y="5569839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0"/>
                </a:moveTo>
                <a:lnTo>
                  <a:pt x="61227" y="3048"/>
                </a:lnTo>
                <a:lnTo>
                  <a:pt x="118348" y="11811"/>
                </a:lnTo>
                <a:lnTo>
                  <a:pt x="170110" y="25717"/>
                </a:lnTo>
                <a:lnTo>
                  <a:pt x="215264" y="44196"/>
                </a:lnTo>
                <a:lnTo>
                  <a:pt x="252561" y="66675"/>
                </a:lnTo>
                <a:lnTo>
                  <a:pt x="280749" y="92583"/>
                </a:lnTo>
                <a:lnTo>
                  <a:pt x="304799" y="152400"/>
                </a:lnTo>
                <a:lnTo>
                  <a:pt x="298578" y="183451"/>
                </a:lnTo>
                <a:lnTo>
                  <a:pt x="252561" y="238125"/>
                </a:lnTo>
                <a:lnTo>
                  <a:pt x="215264" y="260603"/>
                </a:lnTo>
                <a:lnTo>
                  <a:pt x="170110" y="279082"/>
                </a:lnTo>
                <a:lnTo>
                  <a:pt x="118348" y="292988"/>
                </a:lnTo>
                <a:lnTo>
                  <a:pt x="61227" y="301751"/>
                </a:lnTo>
                <a:lnTo>
                  <a:pt x="0" y="304800"/>
                </a:lnTo>
                <a:lnTo>
                  <a:pt x="20002" y="267700"/>
                </a:lnTo>
                <a:lnTo>
                  <a:pt x="34289" y="229743"/>
                </a:lnTo>
                <a:lnTo>
                  <a:pt x="42862" y="191214"/>
                </a:lnTo>
                <a:lnTo>
                  <a:pt x="45719" y="152400"/>
                </a:lnTo>
                <a:lnTo>
                  <a:pt x="42862" y="113585"/>
                </a:lnTo>
                <a:lnTo>
                  <a:pt x="34289" y="75057"/>
                </a:lnTo>
                <a:lnTo>
                  <a:pt x="20002" y="37099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676263" y="5670422"/>
            <a:ext cx="313944" cy="106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00575" y="5417439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 h="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956939" y="5337683"/>
            <a:ext cx="61849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Arial"/>
                <a:cs typeface="Arial"/>
              </a:rPr>
              <a:t>Fast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memory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00575" y="5816727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 h="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792346" y="5736970"/>
            <a:ext cx="78359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5">
                <a:latin typeface="Arial"/>
                <a:cs typeface="Arial"/>
              </a:rPr>
              <a:t>Medium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memory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00575" y="6197727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 h="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86175" y="5265039"/>
            <a:ext cx="76200" cy="1066800"/>
          </a:xfrm>
          <a:custGeom>
            <a:avLst/>
            <a:gdLst/>
            <a:ahLst/>
            <a:cxnLst/>
            <a:rect l="l" t="t" r="r" b="b"/>
            <a:pathLst>
              <a:path w="76200" h="1066800">
                <a:moveTo>
                  <a:pt x="76200" y="0"/>
                </a:moveTo>
                <a:lnTo>
                  <a:pt x="62769" y="6953"/>
                </a:lnTo>
                <a:lnTo>
                  <a:pt x="51053" y="25908"/>
                </a:lnTo>
                <a:lnTo>
                  <a:pt x="42767" y="54006"/>
                </a:lnTo>
                <a:lnTo>
                  <a:pt x="39624" y="88391"/>
                </a:lnTo>
                <a:lnTo>
                  <a:pt x="39624" y="445008"/>
                </a:lnTo>
                <a:lnTo>
                  <a:pt x="36433" y="479393"/>
                </a:lnTo>
                <a:lnTo>
                  <a:pt x="27812" y="507491"/>
                </a:lnTo>
                <a:lnTo>
                  <a:pt x="15192" y="526446"/>
                </a:lnTo>
                <a:lnTo>
                  <a:pt x="0" y="533400"/>
                </a:lnTo>
                <a:lnTo>
                  <a:pt x="15192" y="540353"/>
                </a:lnTo>
                <a:lnTo>
                  <a:pt x="27812" y="559308"/>
                </a:lnTo>
                <a:lnTo>
                  <a:pt x="36433" y="587406"/>
                </a:lnTo>
                <a:lnTo>
                  <a:pt x="39624" y="621791"/>
                </a:lnTo>
                <a:lnTo>
                  <a:pt x="39624" y="978408"/>
                </a:lnTo>
                <a:lnTo>
                  <a:pt x="42767" y="1012793"/>
                </a:lnTo>
                <a:lnTo>
                  <a:pt x="51054" y="1040891"/>
                </a:lnTo>
                <a:lnTo>
                  <a:pt x="62769" y="1059846"/>
                </a:lnTo>
                <a:lnTo>
                  <a:pt x="76200" y="10668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249805" y="5599810"/>
            <a:ext cx="389890" cy="268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127635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Arial"/>
                <a:cs typeface="Arial"/>
              </a:rPr>
              <a:t>F</a:t>
            </a:r>
            <a:r>
              <a:rPr dirty="0" sz="800" spc="15">
                <a:latin typeface="Arial"/>
                <a:cs typeface="Arial"/>
              </a:rPr>
              <a:t>r</a:t>
            </a:r>
            <a:r>
              <a:rPr dirty="0" sz="800" spc="-15">
                <a:latin typeface="Arial"/>
                <a:cs typeface="Arial"/>
              </a:rPr>
              <a:t>o</a:t>
            </a:r>
            <a:r>
              <a:rPr dirty="0" sz="800" spc="-5">
                <a:latin typeface="Arial"/>
                <a:cs typeface="Arial"/>
              </a:rPr>
              <a:t>m  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 spc="10">
                <a:latin typeface="Arial"/>
                <a:cs typeface="Arial"/>
              </a:rPr>
              <a:t>d</a:t>
            </a:r>
            <a:r>
              <a:rPr dirty="0" sz="800" spc="-15">
                <a:latin typeface="Arial"/>
                <a:cs typeface="Arial"/>
              </a:rPr>
              <a:t>d</a:t>
            </a:r>
            <a:r>
              <a:rPr dirty="0" sz="800" spc="15">
                <a:latin typeface="Arial"/>
                <a:cs typeface="Arial"/>
              </a:rPr>
              <a:t>r</a:t>
            </a:r>
            <a:r>
              <a:rPr dirty="0" sz="800" spc="-15">
                <a:latin typeface="Arial"/>
                <a:cs typeface="Arial"/>
              </a:rPr>
              <a:t>e</a:t>
            </a:r>
            <a:r>
              <a:rPr dirty="0" sz="800" spc="5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71139" y="5843646"/>
            <a:ext cx="1304290" cy="4210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5">
                <a:latin typeface="Arial"/>
                <a:cs typeface="Arial"/>
              </a:rPr>
              <a:t>decoder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676910">
              <a:lnSpc>
                <a:spcPct val="100000"/>
              </a:lnSpc>
            </a:pPr>
            <a:r>
              <a:rPr dirty="0" sz="800" spc="-5">
                <a:latin typeface="Arial"/>
                <a:cs typeface="Arial"/>
              </a:rPr>
              <a:t>Slow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memory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50664" y="5651621"/>
            <a:ext cx="40957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Arial"/>
                <a:cs typeface="Arial"/>
              </a:rPr>
              <a:t>D</a:t>
            </a:r>
            <a:r>
              <a:rPr dirty="0" sz="800" spc="15">
                <a:latin typeface="Arial"/>
                <a:cs typeface="Arial"/>
              </a:rPr>
              <a:t>T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 spc="-10">
                <a:latin typeface="Arial"/>
                <a:cs typeface="Arial"/>
              </a:rPr>
              <a:t>C</a:t>
            </a:r>
            <a:r>
              <a:rPr dirty="0" sz="800" spc="-10">
                <a:latin typeface="Arial"/>
                <a:cs typeface="Arial"/>
              </a:rPr>
              <a:t>K*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71975" y="3969639"/>
            <a:ext cx="1524000" cy="609600"/>
          </a:xfrm>
          <a:custGeom>
            <a:avLst/>
            <a:gdLst/>
            <a:ahLst/>
            <a:cxnLst/>
            <a:rect l="l" t="t" r="r" b="b"/>
            <a:pathLst>
              <a:path w="1524000" h="609600">
                <a:moveTo>
                  <a:pt x="1524000" y="0"/>
                </a:moveTo>
                <a:lnTo>
                  <a:pt x="1524000" y="609600"/>
                </a:lnTo>
                <a:lnTo>
                  <a:pt x="0" y="609600"/>
                </a:lnTo>
                <a:lnTo>
                  <a:pt x="0" y="0"/>
                </a:lnTo>
                <a:lnTo>
                  <a:pt x="152400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408551" y="3959986"/>
            <a:ext cx="21399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Arial"/>
                <a:cs typeface="Arial"/>
              </a:rPr>
              <a:t>C</a:t>
            </a:r>
            <a:r>
              <a:rPr dirty="0" sz="800" spc="-15">
                <a:latin typeface="Arial"/>
                <a:cs typeface="Arial"/>
              </a:rPr>
              <a:t>L</a:t>
            </a:r>
            <a:r>
              <a:rPr dirty="0" sz="800" spc="-10"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371975" y="4350639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0" y="0"/>
                </a:moveTo>
                <a:lnTo>
                  <a:pt x="76200" y="762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225926" y="4051934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 h="0">
                <a:moveTo>
                  <a:pt x="0" y="0"/>
                </a:moveTo>
                <a:lnTo>
                  <a:pt x="114299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999867" y="3972178"/>
            <a:ext cx="19875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Arial"/>
                <a:cs typeface="Arial"/>
              </a:rPr>
              <a:t>AS*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908678" y="4003166"/>
            <a:ext cx="88392" cy="88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9975" y="3893439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152400"/>
                </a:moveTo>
                <a:lnTo>
                  <a:pt x="0" y="0"/>
                </a:lnTo>
                <a:lnTo>
                  <a:pt x="0" y="304800"/>
                </a:lnTo>
                <a:lnTo>
                  <a:pt x="30480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09975" y="3893439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0"/>
                </a:moveTo>
                <a:lnTo>
                  <a:pt x="0" y="304800"/>
                </a:lnTo>
                <a:lnTo>
                  <a:pt x="304800" y="15240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25926" y="4426839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 h="0">
                <a:moveTo>
                  <a:pt x="0" y="0"/>
                </a:moveTo>
                <a:lnTo>
                  <a:pt x="114299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576195" y="4347082"/>
            <a:ext cx="62484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Arial"/>
                <a:cs typeface="Arial"/>
              </a:rPr>
              <a:t>System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clock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95063" y="4145916"/>
            <a:ext cx="848360" cy="4387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31115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Arial"/>
                <a:cs typeface="Arial"/>
              </a:rPr>
              <a:t>Shift</a:t>
            </a:r>
            <a:r>
              <a:rPr dirty="0" sz="800" spc="-5">
                <a:latin typeface="Arial"/>
                <a:cs typeface="Arial"/>
              </a:rPr>
              <a:t> register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5080">
              <a:lnSpc>
                <a:spcPct val="100000"/>
              </a:lnSpc>
            </a:pPr>
            <a:r>
              <a:rPr dirty="0" baseline="13888" sz="1200">
                <a:latin typeface="Arial"/>
                <a:cs typeface="Arial"/>
              </a:rPr>
              <a:t>Q</a:t>
            </a:r>
            <a:r>
              <a:rPr dirty="0" sz="500">
                <a:latin typeface="Arial"/>
                <a:cs typeface="Arial"/>
              </a:rPr>
              <a:t>A </a:t>
            </a:r>
            <a:r>
              <a:rPr dirty="0" baseline="13888" sz="1200">
                <a:latin typeface="Arial"/>
                <a:cs typeface="Arial"/>
              </a:rPr>
              <a:t>Q</a:t>
            </a:r>
            <a:r>
              <a:rPr dirty="0" sz="500">
                <a:latin typeface="Arial"/>
                <a:cs typeface="Arial"/>
              </a:rPr>
              <a:t>B </a:t>
            </a:r>
            <a:r>
              <a:rPr dirty="0" baseline="13888" sz="1200">
                <a:latin typeface="Arial"/>
                <a:cs typeface="Arial"/>
              </a:rPr>
              <a:t>Q</a:t>
            </a:r>
            <a:r>
              <a:rPr dirty="0" sz="500">
                <a:latin typeface="Arial"/>
                <a:cs typeface="Arial"/>
              </a:rPr>
              <a:t>C</a:t>
            </a:r>
            <a:r>
              <a:rPr dirty="0" sz="500" spc="95">
                <a:latin typeface="Arial"/>
                <a:cs typeface="Arial"/>
              </a:rPr>
              <a:t> </a:t>
            </a:r>
            <a:r>
              <a:rPr dirty="0" baseline="13888" sz="1200">
                <a:latin typeface="Arial"/>
                <a:cs typeface="Arial"/>
              </a:rPr>
              <a:t>Q</a:t>
            </a:r>
            <a:r>
              <a:rPr dirty="0" sz="500">
                <a:latin typeface="Arial"/>
                <a:cs typeface="Arial"/>
              </a:rPr>
              <a:t>D</a:t>
            </a:r>
            <a:endParaRPr sz="5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716398" y="480783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36575"/>
                </a:moveTo>
                <a:lnTo>
                  <a:pt x="73009" y="21859"/>
                </a:lnTo>
                <a:lnTo>
                  <a:pt x="64388" y="10287"/>
                </a:lnTo>
                <a:lnTo>
                  <a:pt x="51768" y="2714"/>
                </a:lnTo>
                <a:lnTo>
                  <a:pt x="36575" y="0"/>
                </a:lnTo>
                <a:lnTo>
                  <a:pt x="21859" y="2714"/>
                </a:lnTo>
                <a:lnTo>
                  <a:pt x="10287" y="10287"/>
                </a:lnTo>
                <a:lnTo>
                  <a:pt x="2714" y="21859"/>
                </a:lnTo>
                <a:lnTo>
                  <a:pt x="0" y="36575"/>
                </a:lnTo>
                <a:lnTo>
                  <a:pt x="2714" y="51768"/>
                </a:lnTo>
                <a:lnTo>
                  <a:pt x="10287" y="64388"/>
                </a:lnTo>
                <a:lnTo>
                  <a:pt x="21859" y="73009"/>
                </a:lnTo>
                <a:lnTo>
                  <a:pt x="36575" y="76200"/>
                </a:lnTo>
                <a:lnTo>
                  <a:pt x="51768" y="73009"/>
                </a:lnTo>
                <a:lnTo>
                  <a:pt x="64388" y="64388"/>
                </a:lnTo>
                <a:lnTo>
                  <a:pt x="73009" y="51768"/>
                </a:lnTo>
                <a:lnTo>
                  <a:pt x="76200" y="36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716398" y="480783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36575"/>
                </a:moveTo>
                <a:lnTo>
                  <a:pt x="73009" y="21859"/>
                </a:lnTo>
                <a:lnTo>
                  <a:pt x="64388" y="10287"/>
                </a:lnTo>
                <a:lnTo>
                  <a:pt x="51768" y="2714"/>
                </a:lnTo>
                <a:lnTo>
                  <a:pt x="36575" y="0"/>
                </a:lnTo>
                <a:lnTo>
                  <a:pt x="21859" y="2714"/>
                </a:lnTo>
                <a:lnTo>
                  <a:pt x="10287" y="10287"/>
                </a:lnTo>
                <a:lnTo>
                  <a:pt x="2714" y="21859"/>
                </a:lnTo>
                <a:lnTo>
                  <a:pt x="0" y="36575"/>
                </a:lnTo>
                <a:lnTo>
                  <a:pt x="2714" y="51768"/>
                </a:lnTo>
                <a:lnTo>
                  <a:pt x="10287" y="64388"/>
                </a:lnTo>
                <a:lnTo>
                  <a:pt x="21859" y="73009"/>
                </a:lnTo>
                <a:lnTo>
                  <a:pt x="36575" y="76200"/>
                </a:lnTo>
                <a:lnTo>
                  <a:pt x="51768" y="73009"/>
                </a:lnTo>
                <a:lnTo>
                  <a:pt x="64388" y="64388"/>
                </a:lnTo>
                <a:lnTo>
                  <a:pt x="73009" y="51768"/>
                </a:lnTo>
                <a:lnTo>
                  <a:pt x="76200" y="3657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944998" y="480783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36575"/>
                </a:moveTo>
                <a:lnTo>
                  <a:pt x="73009" y="21859"/>
                </a:lnTo>
                <a:lnTo>
                  <a:pt x="64388" y="10287"/>
                </a:lnTo>
                <a:lnTo>
                  <a:pt x="51768" y="2714"/>
                </a:lnTo>
                <a:lnTo>
                  <a:pt x="36575" y="0"/>
                </a:lnTo>
                <a:lnTo>
                  <a:pt x="21859" y="2714"/>
                </a:lnTo>
                <a:lnTo>
                  <a:pt x="10287" y="10287"/>
                </a:lnTo>
                <a:lnTo>
                  <a:pt x="2714" y="21859"/>
                </a:lnTo>
                <a:lnTo>
                  <a:pt x="0" y="36575"/>
                </a:lnTo>
                <a:lnTo>
                  <a:pt x="2714" y="51768"/>
                </a:lnTo>
                <a:lnTo>
                  <a:pt x="10287" y="64388"/>
                </a:lnTo>
                <a:lnTo>
                  <a:pt x="21859" y="73009"/>
                </a:lnTo>
                <a:lnTo>
                  <a:pt x="36575" y="76200"/>
                </a:lnTo>
                <a:lnTo>
                  <a:pt x="51768" y="73009"/>
                </a:lnTo>
                <a:lnTo>
                  <a:pt x="64388" y="64388"/>
                </a:lnTo>
                <a:lnTo>
                  <a:pt x="73009" y="51768"/>
                </a:lnTo>
                <a:lnTo>
                  <a:pt x="76200" y="36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44998" y="480783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36575"/>
                </a:moveTo>
                <a:lnTo>
                  <a:pt x="73009" y="21859"/>
                </a:lnTo>
                <a:lnTo>
                  <a:pt x="64388" y="10287"/>
                </a:lnTo>
                <a:lnTo>
                  <a:pt x="51768" y="2714"/>
                </a:lnTo>
                <a:lnTo>
                  <a:pt x="36575" y="0"/>
                </a:lnTo>
                <a:lnTo>
                  <a:pt x="21859" y="2714"/>
                </a:lnTo>
                <a:lnTo>
                  <a:pt x="10287" y="10287"/>
                </a:lnTo>
                <a:lnTo>
                  <a:pt x="2714" y="21859"/>
                </a:lnTo>
                <a:lnTo>
                  <a:pt x="0" y="36575"/>
                </a:lnTo>
                <a:lnTo>
                  <a:pt x="2714" y="51768"/>
                </a:lnTo>
                <a:lnTo>
                  <a:pt x="10287" y="64388"/>
                </a:lnTo>
                <a:lnTo>
                  <a:pt x="21859" y="73009"/>
                </a:lnTo>
                <a:lnTo>
                  <a:pt x="36575" y="76200"/>
                </a:lnTo>
                <a:lnTo>
                  <a:pt x="51768" y="73009"/>
                </a:lnTo>
                <a:lnTo>
                  <a:pt x="64388" y="64388"/>
                </a:lnTo>
                <a:lnTo>
                  <a:pt x="73009" y="51768"/>
                </a:lnTo>
                <a:lnTo>
                  <a:pt x="76200" y="3657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173598" y="480783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36575"/>
                </a:moveTo>
                <a:lnTo>
                  <a:pt x="73009" y="21859"/>
                </a:lnTo>
                <a:lnTo>
                  <a:pt x="64388" y="10287"/>
                </a:lnTo>
                <a:lnTo>
                  <a:pt x="51768" y="2714"/>
                </a:lnTo>
                <a:lnTo>
                  <a:pt x="36575" y="0"/>
                </a:lnTo>
                <a:lnTo>
                  <a:pt x="21859" y="2714"/>
                </a:lnTo>
                <a:lnTo>
                  <a:pt x="10287" y="10287"/>
                </a:lnTo>
                <a:lnTo>
                  <a:pt x="2714" y="21859"/>
                </a:lnTo>
                <a:lnTo>
                  <a:pt x="0" y="36575"/>
                </a:lnTo>
                <a:lnTo>
                  <a:pt x="2714" y="51768"/>
                </a:lnTo>
                <a:lnTo>
                  <a:pt x="10287" y="64388"/>
                </a:lnTo>
                <a:lnTo>
                  <a:pt x="21859" y="73009"/>
                </a:lnTo>
                <a:lnTo>
                  <a:pt x="36575" y="76200"/>
                </a:lnTo>
                <a:lnTo>
                  <a:pt x="51768" y="73009"/>
                </a:lnTo>
                <a:lnTo>
                  <a:pt x="64388" y="64388"/>
                </a:lnTo>
                <a:lnTo>
                  <a:pt x="73009" y="51768"/>
                </a:lnTo>
                <a:lnTo>
                  <a:pt x="76200" y="36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173598" y="480783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36575"/>
                </a:moveTo>
                <a:lnTo>
                  <a:pt x="73009" y="21859"/>
                </a:lnTo>
                <a:lnTo>
                  <a:pt x="64388" y="10287"/>
                </a:lnTo>
                <a:lnTo>
                  <a:pt x="51768" y="2714"/>
                </a:lnTo>
                <a:lnTo>
                  <a:pt x="36575" y="0"/>
                </a:lnTo>
                <a:lnTo>
                  <a:pt x="21859" y="2714"/>
                </a:lnTo>
                <a:lnTo>
                  <a:pt x="10287" y="10287"/>
                </a:lnTo>
                <a:lnTo>
                  <a:pt x="2714" y="21859"/>
                </a:lnTo>
                <a:lnTo>
                  <a:pt x="0" y="36575"/>
                </a:lnTo>
                <a:lnTo>
                  <a:pt x="2714" y="51768"/>
                </a:lnTo>
                <a:lnTo>
                  <a:pt x="10287" y="64388"/>
                </a:lnTo>
                <a:lnTo>
                  <a:pt x="21859" y="73009"/>
                </a:lnTo>
                <a:lnTo>
                  <a:pt x="36575" y="76200"/>
                </a:lnTo>
                <a:lnTo>
                  <a:pt x="51768" y="73009"/>
                </a:lnTo>
                <a:lnTo>
                  <a:pt x="64388" y="64388"/>
                </a:lnTo>
                <a:lnTo>
                  <a:pt x="73009" y="51768"/>
                </a:lnTo>
                <a:lnTo>
                  <a:pt x="76200" y="3657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402198" y="480783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36575"/>
                </a:moveTo>
                <a:lnTo>
                  <a:pt x="73009" y="21859"/>
                </a:lnTo>
                <a:lnTo>
                  <a:pt x="64388" y="10287"/>
                </a:lnTo>
                <a:lnTo>
                  <a:pt x="51768" y="2714"/>
                </a:lnTo>
                <a:lnTo>
                  <a:pt x="36575" y="0"/>
                </a:lnTo>
                <a:lnTo>
                  <a:pt x="21859" y="2714"/>
                </a:lnTo>
                <a:lnTo>
                  <a:pt x="10287" y="10287"/>
                </a:lnTo>
                <a:lnTo>
                  <a:pt x="2714" y="21859"/>
                </a:lnTo>
                <a:lnTo>
                  <a:pt x="0" y="36575"/>
                </a:lnTo>
                <a:lnTo>
                  <a:pt x="2714" y="51768"/>
                </a:lnTo>
                <a:lnTo>
                  <a:pt x="10287" y="64388"/>
                </a:lnTo>
                <a:lnTo>
                  <a:pt x="21859" y="73009"/>
                </a:lnTo>
                <a:lnTo>
                  <a:pt x="36575" y="76200"/>
                </a:lnTo>
                <a:lnTo>
                  <a:pt x="51768" y="73009"/>
                </a:lnTo>
                <a:lnTo>
                  <a:pt x="64388" y="64388"/>
                </a:lnTo>
                <a:lnTo>
                  <a:pt x="73009" y="51768"/>
                </a:lnTo>
                <a:lnTo>
                  <a:pt x="76200" y="3657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710303" y="5030342"/>
            <a:ext cx="88392" cy="88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938903" y="5030342"/>
            <a:ext cx="88392" cy="883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167503" y="5030342"/>
            <a:ext cx="88392" cy="883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396103" y="5030342"/>
            <a:ext cx="88392" cy="883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752975" y="458533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981575" y="458533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210175" y="458533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438775" y="458533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072763" y="4682363"/>
            <a:ext cx="1816100" cy="3416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17244" algn="l"/>
                <a:tab pos="1045844" algn="l"/>
                <a:tab pos="1274445" algn="l"/>
              </a:tabLst>
            </a:pPr>
            <a:r>
              <a:rPr dirty="0" sz="800">
                <a:latin typeface="Arial"/>
                <a:cs typeface="Arial"/>
              </a:rPr>
              <a:t>Wait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states:</a:t>
            </a:r>
            <a:r>
              <a:rPr dirty="0" sz="800" spc="1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0	1	2	3</a:t>
            </a: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75"/>
              </a:spcBef>
            </a:pPr>
            <a:r>
              <a:rPr dirty="0" sz="800" spc="5">
                <a:latin typeface="Arial"/>
                <a:cs typeface="Arial"/>
              </a:rPr>
              <a:t>J</a:t>
            </a:r>
            <a:r>
              <a:rPr dirty="0" sz="800" spc="-15">
                <a:latin typeface="Arial"/>
                <a:cs typeface="Arial"/>
              </a:rPr>
              <a:t>u</a:t>
            </a:r>
            <a:r>
              <a:rPr dirty="0" sz="800">
                <a:latin typeface="Arial"/>
                <a:cs typeface="Arial"/>
              </a:rPr>
              <a:t>mp</a:t>
            </a:r>
            <a:r>
              <a:rPr dirty="0" sz="800" spc="-40">
                <a:latin typeface="Arial"/>
                <a:cs typeface="Arial"/>
              </a:rPr>
              <a:t>e</a:t>
            </a:r>
            <a:r>
              <a:rPr dirty="0" sz="800" spc="-5">
                <a:latin typeface="Arial"/>
                <a:cs typeface="Arial"/>
              </a:rPr>
              <a:t>rs</a:t>
            </a:r>
            <a:endParaRPr sz="8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Microprocessor-based </a:t>
            </a:r>
            <a:r>
              <a:rPr dirty="0"/>
              <a:t>System </a:t>
            </a:r>
            <a:r>
              <a:rPr dirty="0" spc="-5"/>
              <a:t>Design  </a:t>
            </a:r>
            <a:r>
              <a:rPr dirty="0" spc="-5" i="1">
                <a:solidFill>
                  <a:srgbClr val="006600"/>
                </a:solidFill>
              </a:rPr>
              <a:t>Ricardo</a:t>
            </a:r>
            <a:r>
              <a:rPr dirty="0" spc="5" i="1">
                <a:solidFill>
                  <a:srgbClr val="006600"/>
                </a:solidFill>
              </a:rPr>
              <a:t> </a:t>
            </a:r>
            <a:r>
              <a:rPr dirty="0" i="1">
                <a:solidFill>
                  <a:srgbClr val="006600"/>
                </a:solidFill>
              </a:rPr>
              <a:t>Gutierrez-Osuna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Wright </a:t>
            </a:r>
            <a:r>
              <a:rPr dirty="0" spc="-5"/>
              <a:t>State</a:t>
            </a:r>
            <a:r>
              <a:rPr dirty="0" spc="20"/>
              <a:t> </a:t>
            </a:r>
            <a:r>
              <a:rPr dirty="0"/>
              <a:t>University</a:t>
            </a:r>
          </a:p>
        </p:txBody>
      </p:sp>
      <p:sp>
        <p:nvSpPr>
          <p:cNvPr id="53" name="object 5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2018-11-12T07:06:43Z</dcterms:created>
  <dcterms:modified xsi:type="dcterms:W3CDTF">2018-11-12T07:06:43Z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2000-03-27T00:00:00Z</vt:filetime>
  </property>
  <property fmtid="{D5CDD505-2E9C-101B-9397-08002B2CF9AE}" pid="3" name="LastSaved">
    <vt:filetime>2018-11-12T00:00:00Z</vt:filetime>
  </property>
</Properties>
</file>